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8"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430781B1-6644-4244-8B57-4ECD3166B752}">
          <p14:sldIdLst>
            <p14:sldId id="256"/>
            <p14:sldId id="257"/>
            <p14:sldId id="258"/>
            <p14:sldId id="259"/>
            <p14:sldId id="260"/>
            <p14:sldId id="261"/>
            <p14:sldId id="263"/>
            <p14:sldId id="262"/>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8"/>
          </p14:sldIdLst>
        </p14:section>
      </p14:sectionLst>
    </p:ext>
    <p:ext uri="{EFAFB233-063F-42B5-8137-9DF3F51BA10A}">
      <p15:sldGuideLst xmlns:p15="http://schemas.microsoft.com/office/powerpoint/2012/main">
        <p15:guide id="1" orient="horz" pos="2160"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63F1"/>
    <a:srgbClr val="3360F6"/>
    <a:srgbClr val="254F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01" autoAdjust="0"/>
    <p:restoredTop sz="76868" autoAdjust="0"/>
  </p:normalViewPr>
  <p:slideViewPr>
    <p:cSldViewPr snapToGrid="0" showGuides="1">
      <p:cViewPr>
        <p:scale>
          <a:sx n="60" d="100"/>
          <a:sy n="60" d="100"/>
        </p:scale>
        <p:origin x="34" y="134"/>
      </p:cViewPr>
      <p:guideLst>
        <p:guide orient="horz" pos="2160"/>
        <p:guide pos="386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svg>
</file>

<file path=ppt/media/image23.png>
</file>

<file path=ppt/media/image24.svg>
</file>

<file path=ppt/media/image25.png>
</file>

<file path=ppt/media/image26.png>
</file>

<file path=ppt/media/image27.png>
</file>

<file path=ppt/media/image3.png>
</file>

<file path=ppt/media/image32.png>
</file>

<file path=ppt/media/image33.png>
</file>

<file path=ppt/media/image34.png>
</file>

<file path=ppt/media/image35.png>
</file>

<file path=ppt/media/image36.png>
</file>

<file path=ppt/media/image38.png>
</file>

<file path=ppt/media/image39.png>
</file>

<file path=ppt/media/image4.svg>
</file>

<file path=ppt/media/image40.svg>
</file>

<file path=ppt/media/image41.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sv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FA08B0-E536-47E5-87EF-2CB6789067CF}" type="datetimeFigureOut">
              <a:rPr lang="zh-CN" altLang="en-US" smtClean="0"/>
              <a:t>2021/6/15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02A175-A2E0-4E5D-BF77-EB95BC08BCBB}" type="slidenum">
              <a:rPr lang="zh-CN" altLang="en-US" smtClean="0"/>
              <a:t>‹#›</a:t>
            </a:fld>
            <a:endParaRPr lang="zh-CN" altLang="en-US"/>
          </a:p>
        </p:txBody>
      </p:sp>
    </p:spTree>
    <p:extLst>
      <p:ext uri="{BB962C8B-B14F-4D97-AF65-F5344CB8AC3E}">
        <p14:creationId xmlns:p14="http://schemas.microsoft.com/office/powerpoint/2010/main" val="2974934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Nucleus</a:t>
            </a:r>
            <a:r>
              <a:rPr lang="zh-CN" altLang="en-US" dirty="0"/>
              <a:t>采样后</a:t>
            </a:r>
            <a:r>
              <a:rPr lang="en-US" altLang="zh-CN" dirty="0"/>
              <a:t>, </a:t>
            </a:r>
            <a:r>
              <a:rPr lang="zh-CN" altLang="en-US" dirty="0"/>
              <a:t>图像特征就是稀疏矩阵</a:t>
            </a:r>
            <a:r>
              <a:rPr lang="en-US" altLang="zh-CN" dirty="0"/>
              <a:t>, </a:t>
            </a:r>
            <a:r>
              <a:rPr lang="zh-CN" altLang="en-US" dirty="0"/>
              <a:t>再用</a:t>
            </a:r>
            <a:r>
              <a:rPr lang="en-US" altLang="zh-CN" dirty="0"/>
              <a:t>sparse CNN</a:t>
            </a:r>
            <a:r>
              <a:rPr lang="zh-CN" altLang="en-US" dirty="0"/>
              <a:t>来处理</a:t>
            </a:r>
            <a:r>
              <a:rPr lang="en-US" altLang="zh-CN" dirty="0"/>
              <a:t>. </a:t>
            </a:r>
            <a:r>
              <a:rPr lang="zh-CN" altLang="en-US" dirty="0"/>
              <a:t>可以降低</a:t>
            </a:r>
            <a:r>
              <a:rPr lang="en-US" altLang="zh-CN" dirty="0"/>
              <a:t>FLOPs. </a:t>
            </a:r>
          </a:p>
          <a:p>
            <a:endParaRPr lang="en-US" altLang="zh-CN" dirty="0"/>
          </a:p>
          <a:p>
            <a:r>
              <a:rPr lang="zh-CN" altLang="en-US" dirty="0"/>
              <a:t>不见得计算资源大</a:t>
            </a:r>
            <a:r>
              <a:rPr lang="en-US" altLang="zh-CN" dirty="0"/>
              <a:t>, </a:t>
            </a:r>
            <a:r>
              <a:rPr lang="zh-CN" altLang="en-US" dirty="0"/>
              <a:t>实现部分说用一块</a:t>
            </a:r>
            <a:r>
              <a:rPr lang="en-US" altLang="zh-CN" dirty="0"/>
              <a:t>1080ti</a:t>
            </a:r>
            <a:r>
              <a:rPr lang="zh-CN" altLang="en-US" dirty="0"/>
              <a:t>就</a:t>
            </a:r>
            <a:r>
              <a:rPr lang="en-US" altLang="zh-CN" dirty="0"/>
              <a:t>ok</a:t>
            </a:r>
            <a:r>
              <a:rPr lang="zh-CN" altLang="en-US" dirty="0"/>
              <a:t>了</a:t>
            </a:r>
            <a:r>
              <a:rPr lang="en-US" altLang="zh-CN" dirty="0"/>
              <a:t>, </a:t>
            </a:r>
            <a:r>
              <a:rPr lang="zh-CN" altLang="en-US" dirty="0"/>
              <a:t>还没有用</a:t>
            </a:r>
            <a:r>
              <a:rPr lang="en-US" altLang="zh-CN" dirty="0"/>
              <a:t>BERT</a:t>
            </a:r>
            <a:r>
              <a:rPr lang="zh-CN" altLang="en-US" dirty="0"/>
              <a:t>消耗的资源大呀</a:t>
            </a:r>
            <a:r>
              <a:rPr lang="en-US" altLang="zh-CN" dirty="0"/>
              <a:t>. </a:t>
            </a:r>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5</a:t>
            </a:fld>
            <a:endParaRPr lang="zh-CN" altLang="en-US"/>
          </a:p>
        </p:txBody>
      </p:sp>
    </p:spTree>
    <p:extLst>
      <p:ext uri="{BB962C8B-B14F-4D97-AF65-F5344CB8AC3E}">
        <p14:creationId xmlns:p14="http://schemas.microsoft.com/office/powerpoint/2010/main" val="26399322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CMD is a state-of-the-art distance metric that measures the discrepancy between the distribution of two representations by matching their order-wise moment differences. </a:t>
            </a:r>
          </a:p>
          <a:p>
            <a:r>
              <a:rPr lang="en-US" altLang="zh-CN" dirty="0" err="1"/>
              <a:t>Frobenius</a:t>
            </a:r>
            <a:r>
              <a:rPr lang="zh-CN" altLang="en-US" dirty="0"/>
              <a:t>范数</a:t>
            </a:r>
            <a:r>
              <a:rPr lang="en-US" altLang="zh-CN" dirty="0"/>
              <a:t>. </a:t>
            </a:r>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27</a:t>
            </a:fld>
            <a:endParaRPr lang="zh-CN" altLang="en-US"/>
          </a:p>
        </p:txBody>
      </p:sp>
    </p:spTree>
    <p:extLst>
      <p:ext uri="{BB962C8B-B14F-4D97-AF65-F5344CB8AC3E}">
        <p14:creationId xmlns:p14="http://schemas.microsoft.com/office/powerpoint/2010/main" val="2989329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CMD is a state-of-the-art distance metric that measures the discrepancy between the distribution of two representations by matching their order-wise moment differences. </a:t>
            </a:r>
          </a:p>
          <a:p>
            <a:r>
              <a:rPr lang="en-US" altLang="zh-CN" dirty="0" err="1"/>
              <a:t>Frobenius</a:t>
            </a:r>
            <a:r>
              <a:rPr lang="zh-CN" altLang="en-US" dirty="0"/>
              <a:t>范数</a:t>
            </a:r>
            <a:r>
              <a:rPr lang="en-US" altLang="zh-CN" dirty="0"/>
              <a:t>. </a:t>
            </a:r>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28</a:t>
            </a:fld>
            <a:endParaRPr lang="zh-CN" altLang="en-US"/>
          </a:p>
        </p:txBody>
      </p:sp>
    </p:spTree>
    <p:extLst>
      <p:ext uri="{BB962C8B-B14F-4D97-AF65-F5344CB8AC3E}">
        <p14:creationId xmlns:p14="http://schemas.microsoft.com/office/powerpoint/2010/main" val="38487140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LinLibertineT"/>
              </a:rPr>
              <a:t>we utilize three separate encoders for each modality — similar to previous works — and employ fusion on them</a:t>
            </a:r>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29</a:t>
            </a:fld>
            <a:endParaRPr lang="zh-CN" altLang="en-US"/>
          </a:p>
        </p:txBody>
      </p:sp>
    </p:spTree>
    <p:extLst>
      <p:ext uri="{BB962C8B-B14F-4D97-AF65-F5344CB8AC3E}">
        <p14:creationId xmlns:p14="http://schemas.microsoft.com/office/powerpoint/2010/main" val="4949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6</a:t>
            </a:fld>
            <a:endParaRPr lang="zh-CN" altLang="en-US"/>
          </a:p>
        </p:txBody>
      </p:sp>
    </p:spTree>
    <p:extLst>
      <p:ext uri="{BB962C8B-B14F-4D97-AF65-F5344CB8AC3E}">
        <p14:creationId xmlns:p14="http://schemas.microsoft.com/office/powerpoint/2010/main" val="5844855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b="0" i="0" u="none" strike="noStrike" baseline="0" dirty="0">
                <a:latin typeface="CMMIB10"/>
              </a:rPr>
              <a:t>V</a:t>
            </a:r>
            <a:r>
              <a:rPr lang="en-US" altLang="zh-CN" sz="1800" b="0" i="0" u="none" strike="noStrike" baseline="0" dirty="0">
                <a:latin typeface="CMMI7"/>
              </a:rPr>
              <a:t>m</a:t>
            </a:r>
            <a:r>
              <a:rPr lang="en-US" altLang="zh-CN" sz="1800" b="0" i="0" u="none" strike="noStrike" baseline="0" dirty="0">
                <a:latin typeface="CMR5"/>
              </a:rPr>
              <a:t>1</a:t>
            </a:r>
            <a:r>
              <a:rPr lang="en-US" altLang="zh-CN" sz="1800" b="0" i="0" u="none" strike="noStrike" baseline="0" dirty="0">
                <a:latin typeface="CMMI7"/>
              </a:rPr>
              <a:t>m</a:t>
            </a:r>
            <a:r>
              <a:rPr lang="en-US" altLang="zh-CN" sz="1800" b="0" i="0" u="none" strike="noStrike" baseline="0" dirty="0">
                <a:latin typeface="CMR5"/>
              </a:rPr>
              <a:t>2 </a:t>
            </a:r>
            <a:r>
              <a:rPr lang="en-US" altLang="zh-CN" sz="1800" b="0" i="0" u="none" strike="noStrike" baseline="0" dirty="0">
                <a:latin typeface="CMR10"/>
              </a:rPr>
              <a:t>= </a:t>
            </a:r>
            <a:r>
              <a:rPr lang="en-US" altLang="zh-CN" sz="1800" b="0" i="0" u="none" strike="noStrike" baseline="0" dirty="0">
                <a:latin typeface="NimbusRomNo9L-ReguItal"/>
              </a:rPr>
              <a:t>MLP</a:t>
            </a:r>
            <a:r>
              <a:rPr lang="en-US" altLang="zh-CN" sz="1800" b="0" i="0" u="none" strike="noStrike" baseline="0" dirty="0">
                <a:latin typeface="CMR10"/>
              </a:rPr>
              <a:t>(</a:t>
            </a:r>
            <a:r>
              <a:rPr lang="en-US" altLang="zh-CN" sz="1800" b="0" i="0" u="none" strike="noStrike" baseline="0" dirty="0">
                <a:latin typeface="CMMIB10"/>
              </a:rPr>
              <a:t>V</a:t>
            </a:r>
            <a:r>
              <a:rPr lang="en-US" altLang="zh-CN" sz="1800" b="0" i="0" u="none" strike="noStrike" baseline="0" dirty="0">
                <a:latin typeface="CMMI7"/>
              </a:rPr>
              <a:t>m</a:t>
            </a:r>
            <a:r>
              <a:rPr lang="en-US" altLang="zh-CN" sz="1800" b="0" i="0" u="none" strike="noStrike" baseline="0" dirty="0">
                <a:latin typeface="CMR5"/>
              </a:rPr>
              <a:t>1 </a:t>
            </a:r>
            <a:r>
              <a:rPr lang="en-US" altLang="zh-CN" sz="1800" b="0" i="0" u="none" strike="noStrike" baseline="0" dirty="0">
                <a:latin typeface="CMSY10"/>
              </a:rPr>
              <a:t> </a:t>
            </a:r>
            <a:r>
              <a:rPr lang="en-US" altLang="zh-CN" sz="1800" b="0" i="0" u="none" strike="noStrike" baseline="0" dirty="0">
                <a:latin typeface="CMMIB10"/>
              </a:rPr>
              <a:t>V</a:t>
            </a:r>
            <a:r>
              <a:rPr lang="en-US" altLang="zh-CN" sz="1800" b="0" i="0" u="none" strike="noStrike" baseline="0" dirty="0">
                <a:latin typeface="CMMI7"/>
              </a:rPr>
              <a:t>m</a:t>
            </a:r>
            <a:r>
              <a:rPr lang="en-US" altLang="zh-CN" sz="1800" b="0" i="0" u="none" strike="noStrike" baseline="0" dirty="0">
                <a:latin typeface="CMR5"/>
              </a:rPr>
              <a:t>2 </a:t>
            </a:r>
            <a:r>
              <a:rPr lang="en-US" altLang="zh-CN" sz="1800" b="0" i="0" u="none" strike="noStrike" baseline="0" dirty="0">
                <a:latin typeface="CMR10"/>
              </a:rPr>
              <a:t>;</a:t>
            </a:r>
            <a:r>
              <a:rPr lang="en-US" altLang="zh-CN" sz="1800" b="0" i="0" u="none" strike="noStrike" baseline="0" dirty="0">
                <a:latin typeface="CMMI7"/>
              </a:rPr>
              <a:t>MLP </a:t>
            </a:r>
            <a:r>
              <a:rPr lang="en-US" altLang="zh-CN" sz="1800" b="0" i="0" u="none" strike="noStrike" baseline="0" dirty="0">
                <a:latin typeface="CMR10"/>
              </a:rPr>
              <a:t>)</a:t>
            </a:r>
          </a:p>
          <a:p>
            <a:pPr algn="l"/>
            <a:r>
              <a:rPr lang="en-US" altLang="zh-CN" sz="1800" b="0" i="0" u="none" strike="noStrike" baseline="0" dirty="0">
                <a:latin typeface="CMMI10"/>
              </a:rPr>
              <a:t>S</a:t>
            </a:r>
            <a:r>
              <a:rPr lang="en-US" altLang="zh-CN" sz="1800" b="0" i="0" u="none" strike="noStrike" baseline="0" dirty="0">
                <a:latin typeface="CMMI7"/>
              </a:rPr>
              <a:t>m</a:t>
            </a:r>
            <a:r>
              <a:rPr lang="en-US" altLang="zh-CN" sz="1800" b="0" i="0" u="none" strike="noStrike" baseline="0" dirty="0">
                <a:latin typeface="CMR5"/>
              </a:rPr>
              <a:t>1</a:t>
            </a:r>
            <a:r>
              <a:rPr lang="en-US" altLang="zh-CN" sz="1800" b="0" i="0" u="none" strike="noStrike" baseline="0" dirty="0">
                <a:latin typeface="CMMI7"/>
              </a:rPr>
              <a:t>m</a:t>
            </a:r>
            <a:r>
              <a:rPr lang="en-US" altLang="zh-CN" sz="1800" b="0" i="0" u="none" strike="noStrike" baseline="0" dirty="0">
                <a:latin typeface="CMR5"/>
              </a:rPr>
              <a:t>2 </a:t>
            </a:r>
            <a:r>
              <a:rPr lang="en-US" altLang="zh-CN" sz="1800" b="0" i="0" u="none" strike="noStrike" baseline="0" dirty="0">
                <a:latin typeface="CMR10"/>
              </a:rPr>
              <a:t>= </a:t>
            </a:r>
            <a:r>
              <a:rPr lang="en-US" altLang="zh-CN" sz="1800" b="0" i="0" u="none" strike="noStrike" baseline="0" dirty="0">
                <a:latin typeface="CMMIB10"/>
              </a:rPr>
              <a:t>V </a:t>
            </a:r>
            <a:r>
              <a:rPr lang="en-US" altLang="zh-CN" sz="1800" b="0" i="0" u="none" strike="noStrike" baseline="0" dirty="0">
                <a:latin typeface="CMMI7"/>
              </a:rPr>
              <a:t>T m</a:t>
            </a:r>
            <a:r>
              <a:rPr lang="en-US" altLang="zh-CN" sz="1800" b="0" i="0" u="none" strike="noStrike" baseline="0" dirty="0">
                <a:latin typeface="CMR5"/>
              </a:rPr>
              <a:t>1* </a:t>
            </a:r>
            <a:r>
              <a:rPr lang="en-US" altLang="zh-CN" sz="1800" b="0" i="0" u="none" strike="noStrike" baseline="0" dirty="0">
                <a:latin typeface="CMMIB10"/>
              </a:rPr>
              <a:t>V</a:t>
            </a:r>
            <a:r>
              <a:rPr lang="en-US" altLang="zh-CN" sz="1800" b="0" i="0" u="none" strike="noStrike" baseline="0" dirty="0">
                <a:latin typeface="CMMI7"/>
              </a:rPr>
              <a:t>m</a:t>
            </a:r>
            <a:r>
              <a:rPr lang="en-US" altLang="zh-CN" sz="1800" b="0" i="0" u="none" strike="noStrike" baseline="0" dirty="0">
                <a:latin typeface="CMR5"/>
              </a:rPr>
              <a:t>2</a:t>
            </a:r>
          </a:p>
          <a:p>
            <a:pPr algn="l"/>
            <a:r>
              <a:rPr lang="en-US" altLang="zh-CN" sz="1800" b="0" i="0" u="none" strike="noStrike" baseline="0" dirty="0">
                <a:latin typeface="CMMI7"/>
              </a:rPr>
              <a:t>Alpha_m</a:t>
            </a:r>
            <a:r>
              <a:rPr lang="en-US" altLang="zh-CN" sz="1800" b="0" i="0" u="none" strike="noStrike" baseline="0" dirty="0">
                <a:latin typeface="CMR5"/>
              </a:rPr>
              <a:t>1</a:t>
            </a:r>
            <a:r>
              <a:rPr lang="en-US" altLang="zh-CN" sz="1800" b="0" i="0" u="none" strike="noStrike" baseline="0" dirty="0">
                <a:latin typeface="CMMI7"/>
              </a:rPr>
              <a:t>m</a:t>
            </a:r>
            <a:r>
              <a:rPr lang="en-US" altLang="zh-CN" sz="1800" b="0" i="0" u="none" strike="noStrike" baseline="0" dirty="0">
                <a:latin typeface="CMR5"/>
              </a:rPr>
              <a:t>2 </a:t>
            </a:r>
            <a:r>
              <a:rPr lang="en-US" altLang="zh-CN" sz="1800" b="0" i="0" u="none" strike="noStrike" baseline="0" dirty="0">
                <a:latin typeface="CMR10"/>
              </a:rPr>
              <a:t>=(</a:t>
            </a:r>
            <a:r>
              <a:rPr lang="en-US" altLang="zh-CN" sz="1800" b="0" i="0" u="none" strike="noStrike" baseline="0" dirty="0">
                <a:latin typeface="CMMI7"/>
              </a:rPr>
              <a:t>m</a:t>
            </a:r>
            <a:r>
              <a:rPr lang="en-US" altLang="zh-CN" sz="1800" b="0" i="0" u="none" strike="noStrike" baseline="0" dirty="0">
                <a:latin typeface="CMR5"/>
              </a:rPr>
              <a:t>1 </a:t>
            </a:r>
            <a:r>
              <a:rPr lang="en-US" altLang="zh-CN" sz="1800" b="0" i="0" u="none" strike="noStrike" baseline="0" dirty="0">
                <a:latin typeface="CMR10"/>
              </a:rPr>
              <a:t>+ </a:t>
            </a:r>
            <a:r>
              <a:rPr lang="en-US" altLang="zh-CN" sz="1800" b="0" i="0" u="none" strike="noStrike" baseline="0" dirty="0">
                <a:latin typeface="CMMI7"/>
              </a:rPr>
              <a:t>m</a:t>
            </a:r>
            <a:r>
              <a:rPr lang="en-US" altLang="zh-CN" sz="1800" b="0" i="0" u="none" strike="noStrike" baseline="0" dirty="0">
                <a:latin typeface="CMR5"/>
              </a:rPr>
              <a:t>2)/(</a:t>
            </a:r>
            <a:r>
              <a:rPr lang="en-US" altLang="zh-CN" sz="1800" b="0" i="0" u="none" strike="noStrike" baseline="0" dirty="0">
                <a:latin typeface="CMMI10"/>
              </a:rPr>
              <a:t>S</a:t>
            </a:r>
            <a:r>
              <a:rPr lang="en-US" altLang="zh-CN" sz="1800" b="0" i="0" u="none" strike="noStrike" baseline="0" dirty="0">
                <a:latin typeface="CMMI7"/>
              </a:rPr>
              <a:t>m</a:t>
            </a:r>
            <a:r>
              <a:rPr lang="en-US" altLang="zh-CN" sz="1800" b="0" i="0" u="none" strike="noStrike" baseline="0" dirty="0">
                <a:latin typeface="CMR5"/>
              </a:rPr>
              <a:t>1</a:t>
            </a:r>
            <a:r>
              <a:rPr lang="en-US" altLang="zh-CN" sz="1800" b="0" i="0" u="none" strike="noStrike" baseline="0" dirty="0">
                <a:latin typeface="CMMI7"/>
              </a:rPr>
              <a:t>m</a:t>
            </a:r>
            <a:r>
              <a:rPr lang="en-US" altLang="zh-CN" sz="1800" b="0" i="0" u="none" strike="noStrike" baseline="0" dirty="0">
                <a:latin typeface="CMR5"/>
              </a:rPr>
              <a:t>2 </a:t>
            </a:r>
            <a:r>
              <a:rPr lang="en-US" altLang="zh-CN" sz="1800" b="0" i="0" u="none" strike="noStrike" baseline="0" dirty="0">
                <a:latin typeface="CMR10"/>
              </a:rPr>
              <a:t>+ 0</a:t>
            </a:r>
            <a:r>
              <a:rPr lang="en-US" altLang="zh-CN" sz="1800" b="0" i="0" u="none" strike="noStrike" baseline="0" dirty="0">
                <a:latin typeface="CMMI10"/>
              </a:rPr>
              <a:t>.</a:t>
            </a:r>
            <a:r>
              <a:rPr lang="en-US" altLang="zh-CN" sz="1800" b="0" i="0" u="none" strike="noStrike" baseline="0" dirty="0">
                <a:latin typeface="CMR10"/>
              </a:rPr>
              <a:t>5)</a:t>
            </a:r>
          </a:p>
          <a:p>
            <a:pPr algn="l"/>
            <a:r>
              <a:rPr lang="en-US" altLang="zh-CN" dirty="0" err="1"/>
              <a:t>Softmax</a:t>
            </a:r>
            <a:r>
              <a:rPr lang="en-US" altLang="zh-CN" dirty="0"/>
              <a:t>(alpha_m1m2)</a:t>
            </a:r>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18</a:t>
            </a:fld>
            <a:endParaRPr lang="zh-CN" altLang="en-US"/>
          </a:p>
        </p:txBody>
      </p:sp>
    </p:spTree>
    <p:extLst>
      <p:ext uri="{BB962C8B-B14F-4D97-AF65-F5344CB8AC3E}">
        <p14:creationId xmlns:p14="http://schemas.microsoft.com/office/powerpoint/2010/main" val="1574385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如果单模态标签和多模态标签相同</a:t>
            </a:r>
            <a:r>
              <a:rPr lang="en-US" altLang="zh-CN" dirty="0"/>
              <a:t>, </a:t>
            </a:r>
            <a:r>
              <a:rPr lang="zh-CN" altLang="en-US" dirty="0"/>
              <a:t>那么距离靠的近那么到类别中心点的距离之间也会相近</a:t>
            </a:r>
            <a:r>
              <a:rPr lang="en-US" altLang="zh-CN" dirty="0"/>
              <a:t>, </a:t>
            </a:r>
            <a:r>
              <a:rPr lang="zh-CN" altLang="en-US" dirty="0"/>
              <a:t>差异性小</a:t>
            </a:r>
            <a:r>
              <a:rPr lang="en-US" altLang="zh-CN" dirty="0"/>
              <a:t>, </a:t>
            </a:r>
            <a:r>
              <a:rPr lang="zh-CN" altLang="en-US" dirty="0"/>
              <a:t>如果不同</a:t>
            </a:r>
            <a:r>
              <a:rPr lang="en-US" altLang="zh-CN" dirty="0"/>
              <a:t>, </a:t>
            </a:r>
            <a:r>
              <a:rPr lang="zh-CN" altLang="en-US" dirty="0"/>
              <a:t>那么离得远</a:t>
            </a:r>
            <a:r>
              <a:rPr lang="en-US" altLang="zh-CN" dirty="0"/>
              <a:t>, </a:t>
            </a:r>
            <a:r>
              <a:rPr lang="zh-CN" altLang="en-US" dirty="0"/>
              <a:t>那么这个距离的差异性就大</a:t>
            </a:r>
            <a:r>
              <a:rPr lang="en-US" altLang="zh-CN" dirty="0"/>
              <a:t>. </a:t>
            </a:r>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20</a:t>
            </a:fld>
            <a:endParaRPr lang="zh-CN" altLang="en-US"/>
          </a:p>
        </p:txBody>
      </p:sp>
    </p:spTree>
    <p:extLst>
      <p:ext uri="{BB962C8B-B14F-4D97-AF65-F5344CB8AC3E}">
        <p14:creationId xmlns:p14="http://schemas.microsoft.com/office/powerpoint/2010/main" val="1094329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NimbusRomNo9L-Regu"/>
              </a:rPr>
              <a:t>Unimodal label generation example. Multimodal representation </a:t>
            </a:r>
            <a:r>
              <a:rPr lang="en-US" altLang="zh-CN" sz="1800" b="0" i="0" u="none" strike="noStrike" baseline="0" dirty="0">
                <a:latin typeface="CMMI10"/>
              </a:rPr>
              <a:t>F</a:t>
            </a:r>
            <a:r>
              <a:rPr lang="en-US" altLang="zh-CN" sz="1800" b="0" i="0" u="none" strike="noStrike" baseline="0" dirty="0">
                <a:latin typeface="CMMI7"/>
              </a:rPr>
              <a:t>m </a:t>
            </a:r>
            <a:r>
              <a:rPr lang="en-US" altLang="zh-CN" sz="1800" b="0" i="0" u="none" strike="noStrike" baseline="0" dirty="0">
                <a:latin typeface="NimbusRomNo9L-Regu"/>
              </a:rPr>
              <a:t>is closer to the positive center (m-pos) while unimodal representation is closer to the negative center (s-neg). Therefore, unimodal supervision </a:t>
            </a:r>
            <a:r>
              <a:rPr lang="en-US" altLang="zh-CN" sz="1800" b="0" i="0" u="none" strike="noStrike" baseline="0" dirty="0" err="1">
                <a:latin typeface="CMMI10"/>
              </a:rPr>
              <a:t>y</a:t>
            </a:r>
            <a:r>
              <a:rPr lang="en-US" altLang="zh-CN" sz="1800" b="0" i="0" u="none" strike="noStrike" baseline="0" dirty="0" err="1">
                <a:latin typeface="CMMI7"/>
              </a:rPr>
              <a:t>s</a:t>
            </a:r>
            <a:r>
              <a:rPr lang="en-US" altLang="zh-CN" sz="1800" b="0" i="0" u="none" strike="noStrike" baseline="0" dirty="0">
                <a:latin typeface="CMMI7"/>
              </a:rPr>
              <a:t> </a:t>
            </a:r>
            <a:r>
              <a:rPr lang="en-US" altLang="zh-CN" sz="1800" b="0" i="0" u="none" strike="noStrike" baseline="0" dirty="0">
                <a:latin typeface="NimbusRomNo9L-Regu"/>
              </a:rPr>
              <a:t>is added a negative offset </a:t>
            </a:r>
            <a:r>
              <a:rPr lang="en-US" altLang="zh-CN" sz="1800" b="0" i="0" u="none" strike="noStrike" baseline="0" dirty="0" err="1">
                <a:latin typeface="CMMI7"/>
              </a:rPr>
              <a:t>sm</a:t>
            </a:r>
            <a:r>
              <a:rPr lang="en-US" altLang="zh-CN" sz="1800" b="0" i="0" u="none" strike="noStrike" baseline="0" dirty="0">
                <a:latin typeface="CMMI7"/>
              </a:rPr>
              <a:t> </a:t>
            </a:r>
            <a:r>
              <a:rPr lang="en-US" altLang="zh-CN" sz="1800" b="0" i="0" u="none" strike="noStrike" baseline="0" dirty="0">
                <a:latin typeface="NimbusRomNo9L-Regu"/>
              </a:rPr>
              <a:t>to the multimodal label </a:t>
            </a:r>
            <a:r>
              <a:rPr lang="en-US" altLang="zh-CN" sz="1800" b="0" i="0" u="none" strike="noStrike" baseline="0" dirty="0" err="1">
                <a:latin typeface="CMMI10"/>
              </a:rPr>
              <a:t>y</a:t>
            </a:r>
            <a:r>
              <a:rPr lang="en-US" altLang="zh-CN" sz="1800" b="0" i="0" u="none" strike="noStrike" baseline="0" dirty="0" err="1">
                <a:latin typeface="CMMI7"/>
              </a:rPr>
              <a:t>m</a:t>
            </a:r>
            <a:r>
              <a:rPr lang="en-US" altLang="zh-CN" sz="1800" b="0" i="0" u="none" strike="noStrike" baseline="0" dirty="0">
                <a:latin typeface="CMMI7"/>
              </a:rPr>
              <a:t>. </a:t>
            </a:r>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21</a:t>
            </a:fld>
            <a:endParaRPr lang="zh-CN" altLang="en-US"/>
          </a:p>
        </p:txBody>
      </p:sp>
    </p:spTree>
    <p:extLst>
      <p:ext uri="{BB962C8B-B14F-4D97-AF65-F5344CB8AC3E}">
        <p14:creationId xmlns:p14="http://schemas.microsoft.com/office/powerpoint/2010/main" val="2345610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存在的问题</a:t>
            </a:r>
            <a:r>
              <a:rPr lang="en-US" altLang="zh-CN" dirty="0"/>
              <a:t>, </a:t>
            </a:r>
            <a:r>
              <a:rPr lang="zh-CN" altLang="en-US" dirty="0"/>
              <a:t>学习到的</a:t>
            </a:r>
            <a:r>
              <a:rPr lang="en-US" altLang="zh-CN" dirty="0"/>
              <a:t>negative</a:t>
            </a:r>
            <a:r>
              <a:rPr lang="zh-CN" altLang="en-US" dirty="0"/>
              <a:t>标签普遍偏高</a:t>
            </a:r>
            <a:r>
              <a:rPr lang="en-US" altLang="zh-CN" dirty="0"/>
              <a:t>. </a:t>
            </a:r>
            <a:r>
              <a:rPr lang="zh-CN" altLang="en-US" dirty="0"/>
              <a:t>事实上应该多模态</a:t>
            </a:r>
            <a:r>
              <a:rPr lang="en-US" altLang="zh-CN" dirty="0"/>
              <a:t>, </a:t>
            </a:r>
            <a:r>
              <a:rPr lang="zh-CN" altLang="en-US" dirty="0"/>
              <a:t>单模态标注的差异没有学习到的差异这么大</a:t>
            </a:r>
            <a:r>
              <a:rPr lang="en-US" altLang="zh-CN" dirty="0"/>
              <a:t>. </a:t>
            </a:r>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22</a:t>
            </a:fld>
            <a:endParaRPr lang="zh-CN" altLang="en-US"/>
          </a:p>
        </p:txBody>
      </p:sp>
    </p:spTree>
    <p:extLst>
      <p:ext uri="{BB962C8B-B14F-4D97-AF65-F5344CB8AC3E}">
        <p14:creationId xmlns:p14="http://schemas.microsoft.com/office/powerpoint/2010/main" val="3225566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LinLibertineT"/>
              </a:rPr>
              <a:t>Despite the advances, these fusion techniques are often challenged by the modality gaps persisting between heterogeneous modalities. Additionally, we want to fuse complementary information to minimize redundancy and incorporate a diverse set of information.</a:t>
            </a:r>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23</a:t>
            </a:fld>
            <a:endParaRPr lang="zh-CN" altLang="en-US"/>
          </a:p>
        </p:txBody>
      </p:sp>
    </p:spTree>
    <p:extLst>
      <p:ext uri="{BB962C8B-B14F-4D97-AF65-F5344CB8AC3E}">
        <p14:creationId xmlns:p14="http://schemas.microsoft.com/office/powerpoint/2010/main" val="2161938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CMD is a state-of-the-art distance metric that measures the discrepancy between the distribution of two representations by matching their order-wise moment differences</a:t>
            </a:r>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25</a:t>
            </a:fld>
            <a:endParaRPr lang="zh-CN" altLang="en-US"/>
          </a:p>
        </p:txBody>
      </p:sp>
    </p:spTree>
    <p:extLst>
      <p:ext uri="{BB962C8B-B14F-4D97-AF65-F5344CB8AC3E}">
        <p14:creationId xmlns:p14="http://schemas.microsoft.com/office/powerpoint/2010/main" val="14069545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CMD is a state-of-the-art distance metric that measures the discrepancy between the distribution of two representations by matching their order-wise moment differences. </a:t>
            </a:r>
          </a:p>
          <a:p>
            <a:r>
              <a:rPr lang="en-US" altLang="zh-CN" dirty="0" err="1"/>
              <a:t>Frobenius</a:t>
            </a:r>
            <a:r>
              <a:rPr lang="zh-CN" altLang="en-US" dirty="0"/>
              <a:t>范数</a:t>
            </a:r>
            <a:r>
              <a:rPr lang="en-US" altLang="zh-CN" dirty="0"/>
              <a:t>. </a:t>
            </a:r>
            <a:endParaRPr lang="zh-CN" altLang="en-US" dirty="0"/>
          </a:p>
        </p:txBody>
      </p:sp>
      <p:sp>
        <p:nvSpPr>
          <p:cNvPr id="4" name="灯片编号占位符 3"/>
          <p:cNvSpPr>
            <a:spLocks noGrp="1"/>
          </p:cNvSpPr>
          <p:nvPr>
            <p:ph type="sldNum" sz="quarter" idx="5"/>
          </p:nvPr>
        </p:nvSpPr>
        <p:spPr/>
        <p:txBody>
          <a:bodyPr/>
          <a:lstStyle/>
          <a:p>
            <a:fld id="{6702A175-A2E0-4E5D-BF77-EB95BC08BCBB}" type="slidenum">
              <a:rPr lang="zh-CN" altLang="en-US" smtClean="0"/>
              <a:t>26</a:t>
            </a:fld>
            <a:endParaRPr lang="zh-CN" altLang="en-US"/>
          </a:p>
        </p:txBody>
      </p:sp>
    </p:spTree>
    <p:extLst>
      <p:ext uri="{BB962C8B-B14F-4D97-AF65-F5344CB8AC3E}">
        <p14:creationId xmlns:p14="http://schemas.microsoft.com/office/powerpoint/2010/main" val="1915426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944971-1E9A-4444-B064-5B6492CB444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CC180ED9-8A6B-4E04-B28E-5E1C7C5A70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1293C740-5A0F-459A-A257-5F81D3F415BE}"/>
              </a:ext>
            </a:extLst>
          </p:cNvPr>
          <p:cNvSpPr>
            <a:spLocks noGrp="1"/>
          </p:cNvSpPr>
          <p:nvPr>
            <p:ph type="dt" sz="half" idx="10"/>
          </p:nvPr>
        </p:nvSpPr>
        <p:spPr/>
        <p:txBody>
          <a:bodyPr/>
          <a:lstStyle/>
          <a:p>
            <a:fld id="{52ECCF60-1EF0-437D-97D5-55D00F23C4ED}" type="datetimeFigureOut">
              <a:rPr lang="zh-CN" altLang="en-US" smtClean="0"/>
              <a:t>2021/6/15</a:t>
            </a:fld>
            <a:endParaRPr lang="zh-CN" altLang="en-US"/>
          </a:p>
        </p:txBody>
      </p:sp>
      <p:sp>
        <p:nvSpPr>
          <p:cNvPr id="5" name="页脚占位符 4">
            <a:extLst>
              <a:ext uri="{FF2B5EF4-FFF2-40B4-BE49-F238E27FC236}">
                <a16:creationId xmlns:a16="http://schemas.microsoft.com/office/drawing/2014/main" id="{AD3CD668-38E9-4DC4-922E-EB3976047FC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10C8DA9-354B-4D82-BDF3-EF5976DF443C}"/>
              </a:ext>
            </a:extLst>
          </p:cNvPr>
          <p:cNvSpPr>
            <a:spLocks noGrp="1"/>
          </p:cNvSpPr>
          <p:nvPr>
            <p:ph type="sldNum" sz="quarter" idx="12"/>
          </p:nvPr>
        </p:nvSpPr>
        <p:spPr/>
        <p:txBody>
          <a:bodyPr/>
          <a:lstStyle/>
          <a:p>
            <a:fld id="{B5F40E5B-0C8E-495D-A01F-8E06B2864A26}" type="slidenum">
              <a:rPr lang="zh-CN" altLang="en-US" smtClean="0"/>
              <a:t>‹#›</a:t>
            </a:fld>
            <a:endParaRPr lang="zh-CN" altLang="en-US"/>
          </a:p>
        </p:txBody>
      </p:sp>
    </p:spTree>
    <p:extLst>
      <p:ext uri="{BB962C8B-B14F-4D97-AF65-F5344CB8AC3E}">
        <p14:creationId xmlns:p14="http://schemas.microsoft.com/office/powerpoint/2010/main" val="4086468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A57C48-E4C4-4D0B-90C4-2FAA788B994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79E831E-DF3B-46E1-A5E3-F93AD399969E}"/>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3E6E8A8-93EE-4A6B-BE92-E8ECA222769F}"/>
              </a:ext>
            </a:extLst>
          </p:cNvPr>
          <p:cNvSpPr>
            <a:spLocks noGrp="1"/>
          </p:cNvSpPr>
          <p:nvPr>
            <p:ph type="dt" sz="half" idx="10"/>
          </p:nvPr>
        </p:nvSpPr>
        <p:spPr/>
        <p:txBody>
          <a:bodyPr/>
          <a:lstStyle/>
          <a:p>
            <a:fld id="{52ECCF60-1EF0-437D-97D5-55D00F23C4ED}" type="datetimeFigureOut">
              <a:rPr lang="zh-CN" altLang="en-US" smtClean="0"/>
              <a:t>2021/6/15</a:t>
            </a:fld>
            <a:endParaRPr lang="zh-CN" altLang="en-US"/>
          </a:p>
        </p:txBody>
      </p:sp>
      <p:sp>
        <p:nvSpPr>
          <p:cNvPr id="5" name="页脚占位符 4">
            <a:extLst>
              <a:ext uri="{FF2B5EF4-FFF2-40B4-BE49-F238E27FC236}">
                <a16:creationId xmlns:a16="http://schemas.microsoft.com/office/drawing/2014/main" id="{C8CFD780-F116-4E28-9FBA-F019512F9EB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7391D65-1F86-4D11-951D-CBEEBFEEFEA1}"/>
              </a:ext>
            </a:extLst>
          </p:cNvPr>
          <p:cNvSpPr>
            <a:spLocks noGrp="1"/>
          </p:cNvSpPr>
          <p:nvPr>
            <p:ph type="sldNum" sz="quarter" idx="12"/>
          </p:nvPr>
        </p:nvSpPr>
        <p:spPr/>
        <p:txBody>
          <a:bodyPr/>
          <a:lstStyle/>
          <a:p>
            <a:fld id="{B5F40E5B-0C8E-495D-A01F-8E06B2864A26}" type="slidenum">
              <a:rPr lang="zh-CN" altLang="en-US" smtClean="0"/>
              <a:t>‹#›</a:t>
            </a:fld>
            <a:endParaRPr lang="zh-CN" altLang="en-US"/>
          </a:p>
        </p:txBody>
      </p:sp>
    </p:spTree>
    <p:extLst>
      <p:ext uri="{BB962C8B-B14F-4D97-AF65-F5344CB8AC3E}">
        <p14:creationId xmlns:p14="http://schemas.microsoft.com/office/powerpoint/2010/main" val="41973047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4B08CA1-C743-451D-A701-3855DC0099F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ACA5E65-1F78-49F5-B5F6-FB29016A15B0}"/>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422BE96-25D6-4FFB-84CD-825D6FD2E141}"/>
              </a:ext>
            </a:extLst>
          </p:cNvPr>
          <p:cNvSpPr>
            <a:spLocks noGrp="1"/>
          </p:cNvSpPr>
          <p:nvPr>
            <p:ph type="dt" sz="half" idx="10"/>
          </p:nvPr>
        </p:nvSpPr>
        <p:spPr/>
        <p:txBody>
          <a:bodyPr/>
          <a:lstStyle/>
          <a:p>
            <a:fld id="{52ECCF60-1EF0-437D-97D5-55D00F23C4ED}" type="datetimeFigureOut">
              <a:rPr lang="zh-CN" altLang="en-US" smtClean="0"/>
              <a:t>2021/6/15</a:t>
            </a:fld>
            <a:endParaRPr lang="zh-CN" altLang="en-US"/>
          </a:p>
        </p:txBody>
      </p:sp>
      <p:sp>
        <p:nvSpPr>
          <p:cNvPr id="5" name="页脚占位符 4">
            <a:extLst>
              <a:ext uri="{FF2B5EF4-FFF2-40B4-BE49-F238E27FC236}">
                <a16:creationId xmlns:a16="http://schemas.microsoft.com/office/drawing/2014/main" id="{5CFA8745-986D-46C4-AEB6-EA9EB690C97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8D2ACEC-A28F-474A-98B6-F48400E0A5D0}"/>
              </a:ext>
            </a:extLst>
          </p:cNvPr>
          <p:cNvSpPr>
            <a:spLocks noGrp="1"/>
          </p:cNvSpPr>
          <p:nvPr>
            <p:ph type="sldNum" sz="quarter" idx="12"/>
          </p:nvPr>
        </p:nvSpPr>
        <p:spPr/>
        <p:txBody>
          <a:bodyPr/>
          <a:lstStyle/>
          <a:p>
            <a:fld id="{B5F40E5B-0C8E-495D-A01F-8E06B2864A26}" type="slidenum">
              <a:rPr lang="zh-CN" altLang="en-US" smtClean="0"/>
              <a:t>‹#›</a:t>
            </a:fld>
            <a:endParaRPr lang="zh-CN" altLang="en-US"/>
          </a:p>
        </p:txBody>
      </p:sp>
    </p:spTree>
    <p:extLst>
      <p:ext uri="{BB962C8B-B14F-4D97-AF65-F5344CB8AC3E}">
        <p14:creationId xmlns:p14="http://schemas.microsoft.com/office/powerpoint/2010/main" val="3714371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017773-02F4-45C2-BAB0-83B7E327B4C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0834A52-F4AA-4DCE-B970-2C3370380181}"/>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F283760-BE97-4C58-A206-2F9146B6F67B}"/>
              </a:ext>
            </a:extLst>
          </p:cNvPr>
          <p:cNvSpPr>
            <a:spLocks noGrp="1"/>
          </p:cNvSpPr>
          <p:nvPr>
            <p:ph type="dt" sz="half" idx="10"/>
          </p:nvPr>
        </p:nvSpPr>
        <p:spPr/>
        <p:txBody>
          <a:bodyPr/>
          <a:lstStyle/>
          <a:p>
            <a:fld id="{52ECCF60-1EF0-437D-97D5-55D00F23C4ED}" type="datetimeFigureOut">
              <a:rPr lang="zh-CN" altLang="en-US" smtClean="0"/>
              <a:t>2021/6/15</a:t>
            </a:fld>
            <a:endParaRPr lang="zh-CN" altLang="en-US"/>
          </a:p>
        </p:txBody>
      </p:sp>
      <p:sp>
        <p:nvSpPr>
          <p:cNvPr id="5" name="页脚占位符 4">
            <a:extLst>
              <a:ext uri="{FF2B5EF4-FFF2-40B4-BE49-F238E27FC236}">
                <a16:creationId xmlns:a16="http://schemas.microsoft.com/office/drawing/2014/main" id="{CE43584D-9FC0-4D67-9FF6-142A617A13B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8FCEEAC-9A69-4789-987B-A3C9682C7066}"/>
              </a:ext>
            </a:extLst>
          </p:cNvPr>
          <p:cNvSpPr>
            <a:spLocks noGrp="1"/>
          </p:cNvSpPr>
          <p:nvPr>
            <p:ph type="sldNum" sz="quarter" idx="12"/>
          </p:nvPr>
        </p:nvSpPr>
        <p:spPr/>
        <p:txBody>
          <a:bodyPr/>
          <a:lstStyle/>
          <a:p>
            <a:fld id="{B5F40E5B-0C8E-495D-A01F-8E06B2864A26}" type="slidenum">
              <a:rPr lang="zh-CN" altLang="en-US" smtClean="0"/>
              <a:t>‹#›</a:t>
            </a:fld>
            <a:endParaRPr lang="zh-CN" altLang="en-US"/>
          </a:p>
        </p:txBody>
      </p:sp>
    </p:spTree>
    <p:extLst>
      <p:ext uri="{BB962C8B-B14F-4D97-AF65-F5344CB8AC3E}">
        <p14:creationId xmlns:p14="http://schemas.microsoft.com/office/powerpoint/2010/main" val="3543066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5EABEA-DFA3-4DF9-B32A-608067285B4A}"/>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72B1FA5-D2A4-4A2F-B108-152766DE32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2D0A6B5-514D-4F0D-BEE5-22C62B211D8B}"/>
              </a:ext>
            </a:extLst>
          </p:cNvPr>
          <p:cNvSpPr>
            <a:spLocks noGrp="1"/>
          </p:cNvSpPr>
          <p:nvPr>
            <p:ph type="dt" sz="half" idx="10"/>
          </p:nvPr>
        </p:nvSpPr>
        <p:spPr/>
        <p:txBody>
          <a:bodyPr/>
          <a:lstStyle/>
          <a:p>
            <a:fld id="{52ECCF60-1EF0-437D-97D5-55D00F23C4ED}" type="datetimeFigureOut">
              <a:rPr lang="zh-CN" altLang="en-US" smtClean="0"/>
              <a:t>2021/6/15</a:t>
            </a:fld>
            <a:endParaRPr lang="zh-CN" altLang="en-US"/>
          </a:p>
        </p:txBody>
      </p:sp>
      <p:sp>
        <p:nvSpPr>
          <p:cNvPr id="5" name="页脚占位符 4">
            <a:extLst>
              <a:ext uri="{FF2B5EF4-FFF2-40B4-BE49-F238E27FC236}">
                <a16:creationId xmlns:a16="http://schemas.microsoft.com/office/drawing/2014/main" id="{243B61B5-1919-4884-BCF7-3CF25D9883F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E4863EE-5EE5-495F-9B98-D78C39D02FD5}"/>
              </a:ext>
            </a:extLst>
          </p:cNvPr>
          <p:cNvSpPr>
            <a:spLocks noGrp="1"/>
          </p:cNvSpPr>
          <p:nvPr>
            <p:ph type="sldNum" sz="quarter" idx="12"/>
          </p:nvPr>
        </p:nvSpPr>
        <p:spPr/>
        <p:txBody>
          <a:bodyPr/>
          <a:lstStyle/>
          <a:p>
            <a:fld id="{B5F40E5B-0C8E-495D-A01F-8E06B2864A26}" type="slidenum">
              <a:rPr lang="zh-CN" altLang="en-US" smtClean="0"/>
              <a:t>‹#›</a:t>
            </a:fld>
            <a:endParaRPr lang="zh-CN" altLang="en-US"/>
          </a:p>
        </p:txBody>
      </p:sp>
    </p:spTree>
    <p:extLst>
      <p:ext uri="{BB962C8B-B14F-4D97-AF65-F5344CB8AC3E}">
        <p14:creationId xmlns:p14="http://schemas.microsoft.com/office/powerpoint/2010/main" val="30146349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E1E478-9FCD-4D30-88A6-9B5C16426DB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476855C-257A-42AA-931A-D0C3474D631C}"/>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06B06FD-3DBF-438C-BD06-39E83FCC741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5FA6EE7-DE09-4E91-B789-684AB90BE9C5}"/>
              </a:ext>
            </a:extLst>
          </p:cNvPr>
          <p:cNvSpPr>
            <a:spLocks noGrp="1"/>
          </p:cNvSpPr>
          <p:nvPr>
            <p:ph type="dt" sz="half" idx="10"/>
          </p:nvPr>
        </p:nvSpPr>
        <p:spPr/>
        <p:txBody>
          <a:bodyPr/>
          <a:lstStyle/>
          <a:p>
            <a:fld id="{52ECCF60-1EF0-437D-97D5-55D00F23C4ED}" type="datetimeFigureOut">
              <a:rPr lang="zh-CN" altLang="en-US" smtClean="0"/>
              <a:t>2021/6/15</a:t>
            </a:fld>
            <a:endParaRPr lang="zh-CN" altLang="en-US"/>
          </a:p>
        </p:txBody>
      </p:sp>
      <p:sp>
        <p:nvSpPr>
          <p:cNvPr id="6" name="页脚占位符 5">
            <a:extLst>
              <a:ext uri="{FF2B5EF4-FFF2-40B4-BE49-F238E27FC236}">
                <a16:creationId xmlns:a16="http://schemas.microsoft.com/office/drawing/2014/main" id="{60F833D0-C5F8-4D8D-9989-F57E8A31ED7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73D96FF-C2CE-4DD8-BD61-0461E2C90037}"/>
              </a:ext>
            </a:extLst>
          </p:cNvPr>
          <p:cNvSpPr>
            <a:spLocks noGrp="1"/>
          </p:cNvSpPr>
          <p:nvPr>
            <p:ph type="sldNum" sz="quarter" idx="12"/>
          </p:nvPr>
        </p:nvSpPr>
        <p:spPr/>
        <p:txBody>
          <a:bodyPr/>
          <a:lstStyle/>
          <a:p>
            <a:fld id="{B5F40E5B-0C8E-495D-A01F-8E06B2864A26}" type="slidenum">
              <a:rPr lang="zh-CN" altLang="en-US" smtClean="0"/>
              <a:t>‹#›</a:t>
            </a:fld>
            <a:endParaRPr lang="zh-CN" altLang="en-US"/>
          </a:p>
        </p:txBody>
      </p:sp>
    </p:spTree>
    <p:extLst>
      <p:ext uri="{BB962C8B-B14F-4D97-AF65-F5344CB8AC3E}">
        <p14:creationId xmlns:p14="http://schemas.microsoft.com/office/powerpoint/2010/main" val="3157319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08D46E-8937-4D81-A2B7-47F5F45422D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04D8F2A-F03B-49C3-8407-9083A2A8F7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18668A5-B125-48FE-A768-3AA1BA0631FC}"/>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397FCA7E-A1B8-4F8A-BB80-D22BBE417D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27C94FBD-CBA9-4573-812F-2E97992067E7}"/>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1041A1BC-5F70-4896-9CEE-60CB8EF44410}"/>
              </a:ext>
            </a:extLst>
          </p:cNvPr>
          <p:cNvSpPr>
            <a:spLocks noGrp="1"/>
          </p:cNvSpPr>
          <p:nvPr>
            <p:ph type="dt" sz="half" idx="10"/>
          </p:nvPr>
        </p:nvSpPr>
        <p:spPr/>
        <p:txBody>
          <a:bodyPr/>
          <a:lstStyle/>
          <a:p>
            <a:fld id="{52ECCF60-1EF0-437D-97D5-55D00F23C4ED}" type="datetimeFigureOut">
              <a:rPr lang="zh-CN" altLang="en-US" smtClean="0"/>
              <a:t>2021/6/15</a:t>
            </a:fld>
            <a:endParaRPr lang="zh-CN" altLang="en-US"/>
          </a:p>
        </p:txBody>
      </p:sp>
      <p:sp>
        <p:nvSpPr>
          <p:cNvPr id="8" name="页脚占位符 7">
            <a:extLst>
              <a:ext uri="{FF2B5EF4-FFF2-40B4-BE49-F238E27FC236}">
                <a16:creationId xmlns:a16="http://schemas.microsoft.com/office/drawing/2014/main" id="{8ACB0FC7-9A62-4F3D-B4E6-C7134384ABE1}"/>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39CC09E-E4FF-49FC-AB5B-92193685BDCB}"/>
              </a:ext>
            </a:extLst>
          </p:cNvPr>
          <p:cNvSpPr>
            <a:spLocks noGrp="1"/>
          </p:cNvSpPr>
          <p:nvPr>
            <p:ph type="sldNum" sz="quarter" idx="12"/>
          </p:nvPr>
        </p:nvSpPr>
        <p:spPr/>
        <p:txBody>
          <a:bodyPr/>
          <a:lstStyle/>
          <a:p>
            <a:fld id="{B5F40E5B-0C8E-495D-A01F-8E06B2864A26}" type="slidenum">
              <a:rPr lang="zh-CN" altLang="en-US" smtClean="0"/>
              <a:t>‹#›</a:t>
            </a:fld>
            <a:endParaRPr lang="zh-CN" altLang="en-US"/>
          </a:p>
        </p:txBody>
      </p:sp>
    </p:spTree>
    <p:extLst>
      <p:ext uri="{BB962C8B-B14F-4D97-AF65-F5344CB8AC3E}">
        <p14:creationId xmlns:p14="http://schemas.microsoft.com/office/powerpoint/2010/main" val="2814224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8F8E5A-C0AC-4375-B477-CBB54D5D57F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97168BF-EC87-4C79-8419-F708450D644E}"/>
              </a:ext>
            </a:extLst>
          </p:cNvPr>
          <p:cNvSpPr>
            <a:spLocks noGrp="1"/>
          </p:cNvSpPr>
          <p:nvPr>
            <p:ph type="dt" sz="half" idx="10"/>
          </p:nvPr>
        </p:nvSpPr>
        <p:spPr/>
        <p:txBody>
          <a:bodyPr/>
          <a:lstStyle/>
          <a:p>
            <a:fld id="{52ECCF60-1EF0-437D-97D5-55D00F23C4ED}" type="datetimeFigureOut">
              <a:rPr lang="zh-CN" altLang="en-US" smtClean="0"/>
              <a:t>2021/6/15</a:t>
            </a:fld>
            <a:endParaRPr lang="zh-CN" altLang="en-US"/>
          </a:p>
        </p:txBody>
      </p:sp>
      <p:sp>
        <p:nvSpPr>
          <p:cNvPr id="4" name="页脚占位符 3">
            <a:extLst>
              <a:ext uri="{FF2B5EF4-FFF2-40B4-BE49-F238E27FC236}">
                <a16:creationId xmlns:a16="http://schemas.microsoft.com/office/drawing/2014/main" id="{FC42F292-C9AE-40BB-83BB-2290B458FEDD}"/>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29CAE3B-448D-4300-B694-5502929CFA4F}"/>
              </a:ext>
            </a:extLst>
          </p:cNvPr>
          <p:cNvSpPr>
            <a:spLocks noGrp="1"/>
          </p:cNvSpPr>
          <p:nvPr>
            <p:ph type="sldNum" sz="quarter" idx="12"/>
          </p:nvPr>
        </p:nvSpPr>
        <p:spPr/>
        <p:txBody>
          <a:bodyPr/>
          <a:lstStyle/>
          <a:p>
            <a:fld id="{B5F40E5B-0C8E-495D-A01F-8E06B2864A26}" type="slidenum">
              <a:rPr lang="zh-CN" altLang="en-US" smtClean="0"/>
              <a:t>‹#›</a:t>
            </a:fld>
            <a:endParaRPr lang="zh-CN" altLang="en-US"/>
          </a:p>
        </p:txBody>
      </p:sp>
    </p:spTree>
    <p:extLst>
      <p:ext uri="{BB962C8B-B14F-4D97-AF65-F5344CB8AC3E}">
        <p14:creationId xmlns:p14="http://schemas.microsoft.com/office/powerpoint/2010/main" val="17579795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1D8E4F6E-501A-42A6-8625-EBBA7CEFC5D0}"/>
              </a:ext>
            </a:extLst>
          </p:cNvPr>
          <p:cNvSpPr/>
          <p:nvPr userDrawn="1"/>
        </p:nvSpPr>
        <p:spPr>
          <a:xfrm>
            <a:off x="10293531" y="6692638"/>
            <a:ext cx="1898469" cy="165362"/>
          </a:xfrm>
          <a:prstGeom prst="rect">
            <a:avLst/>
          </a:prstGeom>
          <a:solidFill>
            <a:srgbClr val="3063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7" name="矩形 6">
            <a:extLst>
              <a:ext uri="{FF2B5EF4-FFF2-40B4-BE49-F238E27FC236}">
                <a16:creationId xmlns:a16="http://schemas.microsoft.com/office/drawing/2014/main" id="{D2D2A5C4-5CB8-4911-977A-AE6DC96942EE}"/>
              </a:ext>
            </a:extLst>
          </p:cNvPr>
          <p:cNvSpPr/>
          <p:nvPr userDrawn="1"/>
        </p:nvSpPr>
        <p:spPr>
          <a:xfrm>
            <a:off x="0" y="0"/>
            <a:ext cx="1898469" cy="165362"/>
          </a:xfrm>
          <a:prstGeom prst="rect">
            <a:avLst/>
          </a:prstGeom>
          <a:solidFill>
            <a:srgbClr val="3063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2" name="日期占位符 1">
            <a:extLst>
              <a:ext uri="{FF2B5EF4-FFF2-40B4-BE49-F238E27FC236}">
                <a16:creationId xmlns:a16="http://schemas.microsoft.com/office/drawing/2014/main" id="{609FC8A4-4935-4AA4-B63A-043AF639854A}"/>
              </a:ext>
            </a:extLst>
          </p:cNvPr>
          <p:cNvSpPr>
            <a:spLocks noGrp="1"/>
          </p:cNvSpPr>
          <p:nvPr>
            <p:ph type="dt" sz="half" idx="10"/>
          </p:nvPr>
        </p:nvSpPr>
        <p:spPr/>
        <p:txBody>
          <a:bodyPr/>
          <a:lstStyle/>
          <a:p>
            <a:fld id="{52ECCF60-1EF0-437D-97D5-55D00F23C4ED}" type="datetimeFigureOut">
              <a:rPr lang="zh-CN" altLang="en-US" smtClean="0"/>
              <a:t>2021/6/15</a:t>
            </a:fld>
            <a:endParaRPr lang="zh-CN" altLang="en-US"/>
          </a:p>
        </p:txBody>
      </p:sp>
      <p:sp>
        <p:nvSpPr>
          <p:cNvPr id="3" name="页脚占位符 2">
            <a:extLst>
              <a:ext uri="{FF2B5EF4-FFF2-40B4-BE49-F238E27FC236}">
                <a16:creationId xmlns:a16="http://schemas.microsoft.com/office/drawing/2014/main" id="{04FDCE89-8217-4A70-B941-421838C1B96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314942D-9451-4DAC-89D2-90C961242458}"/>
              </a:ext>
            </a:extLst>
          </p:cNvPr>
          <p:cNvSpPr>
            <a:spLocks noGrp="1"/>
          </p:cNvSpPr>
          <p:nvPr>
            <p:ph type="sldNum" sz="quarter" idx="12"/>
          </p:nvPr>
        </p:nvSpPr>
        <p:spPr/>
        <p:txBody>
          <a:bodyPr/>
          <a:lstStyle/>
          <a:p>
            <a:fld id="{B5F40E5B-0C8E-495D-A01F-8E06B2864A26}" type="slidenum">
              <a:rPr lang="zh-CN" altLang="en-US" smtClean="0"/>
              <a:t>‹#›</a:t>
            </a:fld>
            <a:endParaRPr lang="zh-CN" altLang="en-US"/>
          </a:p>
        </p:txBody>
      </p:sp>
      <p:cxnSp>
        <p:nvCxnSpPr>
          <p:cNvPr id="5" name="直接连接符 4">
            <a:extLst>
              <a:ext uri="{FF2B5EF4-FFF2-40B4-BE49-F238E27FC236}">
                <a16:creationId xmlns:a16="http://schemas.microsoft.com/office/drawing/2014/main" id="{5B7C94B2-4164-401E-A4CF-81CEF9A56A1F}"/>
              </a:ext>
            </a:extLst>
          </p:cNvPr>
          <p:cNvCxnSpPr/>
          <p:nvPr userDrawn="1"/>
        </p:nvCxnSpPr>
        <p:spPr>
          <a:xfrm>
            <a:off x="0" y="165370"/>
            <a:ext cx="7986409"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6" name="直接连接符 5">
            <a:extLst>
              <a:ext uri="{FF2B5EF4-FFF2-40B4-BE49-F238E27FC236}">
                <a16:creationId xmlns:a16="http://schemas.microsoft.com/office/drawing/2014/main" id="{320503DE-95F8-4D22-BDED-37BB9461E881}"/>
              </a:ext>
            </a:extLst>
          </p:cNvPr>
          <p:cNvCxnSpPr/>
          <p:nvPr userDrawn="1"/>
        </p:nvCxnSpPr>
        <p:spPr>
          <a:xfrm>
            <a:off x="4205591" y="6692630"/>
            <a:ext cx="7986409" cy="0"/>
          </a:xfrm>
          <a:prstGeom prst="line">
            <a:avLst/>
          </a:prstGeom>
          <a:ln w="2857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62535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BD9322-CFE6-47C0-9927-FB7144F3DF1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3232F939-A58B-49D1-ABAE-9DB0C73340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96358D99-D2B5-40E4-82A8-D0E3B07C0B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12C1961-690C-4E73-989B-65BC37F05F36}"/>
              </a:ext>
            </a:extLst>
          </p:cNvPr>
          <p:cNvSpPr>
            <a:spLocks noGrp="1"/>
          </p:cNvSpPr>
          <p:nvPr>
            <p:ph type="dt" sz="half" idx="10"/>
          </p:nvPr>
        </p:nvSpPr>
        <p:spPr/>
        <p:txBody>
          <a:bodyPr/>
          <a:lstStyle/>
          <a:p>
            <a:fld id="{52ECCF60-1EF0-437D-97D5-55D00F23C4ED}" type="datetimeFigureOut">
              <a:rPr lang="zh-CN" altLang="en-US" smtClean="0"/>
              <a:t>2021/6/15</a:t>
            </a:fld>
            <a:endParaRPr lang="zh-CN" altLang="en-US"/>
          </a:p>
        </p:txBody>
      </p:sp>
      <p:sp>
        <p:nvSpPr>
          <p:cNvPr id="6" name="页脚占位符 5">
            <a:extLst>
              <a:ext uri="{FF2B5EF4-FFF2-40B4-BE49-F238E27FC236}">
                <a16:creationId xmlns:a16="http://schemas.microsoft.com/office/drawing/2014/main" id="{9B402E12-8AD2-4B0E-9EBE-28C3A3A8A22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300D91C-270B-415D-A037-1083EEC8EC05}"/>
              </a:ext>
            </a:extLst>
          </p:cNvPr>
          <p:cNvSpPr>
            <a:spLocks noGrp="1"/>
          </p:cNvSpPr>
          <p:nvPr>
            <p:ph type="sldNum" sz="quarter" idx="12"/>
          </p:nvPr>
        </p:nvSpPr>
        <p:spPr/>
        <p:txBody>
          <a:bodyPr/>
          <a:lstStyle/>
          <a:p>
            <a:fld id="{B5F40E5B-0C8E-495D-A01F-8E06B2864A26}" type="slidenum">
              <a:rPr lang="zh-CN" altLang="en-US" smtClean="0"/>
              <a:t>‹#›</a:t>
            </a:fld>
            <a:endParaRPr lang="zh-CN" altLang="en-US"/>
          </a:p>
        </p:txBody>
      </p:sp>
    </p:spTree>
    <p:extLst>
      <p:ext uri="{BB962C8B-B14F-4D97-AF65-F5344CB8AC3E}">
        <p14:creationId xmlns:p14="http://schemas.microsoft.com/office/powerpoint/2010/main" val="3453372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FD1458-9CA0-491E-A4C6-F6D5C8B675F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EA630D74-46D9-415C-A159-6EE1A4FB27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FBF29F1-FFFC-4A31-AD3C-9BCACD4681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EC4254B-910C-4473-A14A-F2FD59CDD3BF}"/>
              </a:ext>
            </a:extLst>
          </p:cNvPr>
          <p:cNvSpPr>
            <a:spLocks noGrp="1"/>
          </p:cNvSpPr>
          <p:nvPr>
            <p:ph type="dt" sz="half" idx="10"/>
          </p:nvPr>
        </p:nvSpPr>
        <p:spPr/>
        <p:txBody>
          <a:bodyPr/>
          <a:lstStyle/>
          <a:p>
            <a:fld id="{52ECCF60-1EF0-437D-97D5-55D00F23C4ED}" type="datetimeFigureOut">
              <a:rPr lang="zh-CN" altLang="en-US" smtClean="0"/>
              <a:t>2021/6/15</a:t>
            </a:fld>
            <a:endParaRPr lang="zh-CN" altLang="en-US"/>
          </a:p>
        </p:txBody>
      </p:sp>
      <p:sp>
        <p:nvSpPr>
          <p:cNvPr id="6" name="页脚占位符 5">
            <a:extLst>
              <a:ext uri="{FF2B5EF4-FFF2-40B4-BE49-F238E27FC236}">
                <a16:creationId xmlns:a16="http://schemas.microsoft.com/office/drawing/2014/main" id="{9BC23287-0642-4B9F-B027-23D52EF6913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9F4B864-02D6-47B4-9459-AF14F086D8CB}"/>
              </a:ext>
            </a:extLst>
          </p:cNvPr>
          <p:cNvSpPr>
            <a:spLocks noGrp="1"/>
          </p:cNvSpPr>
          <p:nvPr>
            <p:ph type="sldNum" sz="quarter" idx="12"/>
          </p:nvPr>
        </p:nvSpPr>
        <p:spPr/>
        <p:txBody>
          <a:bodyPr/>
          <a:lstStyle/>
          <a:p>
            <a:fld id="{B5F40E5B-0C8E-495D-A01F-8E06B2864A26}" type="slidenum">
              <a:rPr lang="zh-CN" altLang="en-US" smtClean="0"/>
              <a:t>‹#›</a:t>
            </a:fld>
            <a:endParaRPr lang="zh-CN" altLang="en-US"/>
          </a:p>
        </p:txBody>
      </p:sp>
    </p:spTree>
    <p:extLst>
      <p:ext uri="{BB962C8B-B14F-4D97-AF65-F5344CB8AC3E}">
        <p14:creationId xmlns:p14="http://schemas.microsoft.com/office/powerpoint/2010/main" val="1674299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7C03F78-6E53-457F-A84B-DAD97E5724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6C0B481-340D-4BBC-A9D8-46313F96CF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2A05107-5C4C-47E2-B3FD-E48317C1BF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ECCF60-1EF0-437D-97D5-55D00F23C4ED}" type="datetimeFigureOut">
              <a:rPr lang="zh-CN" altLang="en-US" smtClean="0"/>
              <a:t>2021/6/15</a:t>
            </a:fld>
            <a:endParaRPr lang="zh-CN" altLang="en-US"/>
          </a:p>
        </p:txBody>
      </p:sp>
      <p:sp>
        <p:nvSpPr>
          <p:cNvPr id="5" name="页脚占位符 4">
            <a:extLst>
              <a:ext uri="{FF2B5EF4-FFF2-40B4-BE49-F238E27FC236}">
                <a16:creationId xmlns:a16="http://schemas.microsoft.com/office/drawing/2014/main" id="{2ED9E427-378F-4B30-BE17-F7FF782067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8BCDB48-08DC-48D7-91D5-3E124A70CD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F40E5B-0C8E-495D-A01F-8E06B2864A26}" type="slidenum">
              <a:rPr lang="zh-CN" altLang="en-US" smtClean="0"/>
              <a:t>‹#›</a:t>
            </a:fld>
            <a:endParaRPr lang="zh-CN" altLang="en-US"/>
          </a:p>
        </p:txBody>
      </p:sp>
    </p:spTree>
    <p:extLst>
      <p:ext uri="{BB962C8B-B14F-4D97-AF65-F5344CB8AC3E}">
        <p14:creationId xmlns:p14="http://schemas.microsoft.com/office/powerpoint/2010/main" val="1823179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emf"/><Relationship Id="rId4" Type="http://schemas.openxmlformats.org/officeDocument/2006/relationships/image" Target="../media/image3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 Id="rId5" Type="http://schemas.openxmlformats.org/officeDocument/2006/relationships/image" Target="../media/image36.png"/><Relationship Id="rId4" Type="http://schemas.openxmlformats.org/officeDocument/2006/relationships/image" Target="../media/image3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svg"/></Relationships>
</file>

<file path=ppt/slides/_rels/slide1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9.gif"/><Relationship Id="rId4" Type="http://schemas.openxmlformats.org/officeDocument/2006/relationships/image" Target="../media/image3.png"/><Relationship Id="rId9" Type="http://schemas.openxmlformats.org/officeDocument/2006/relationships/image" Target="../media/image8.gif"/></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46.png"/><Relationship Id="rId4" Type="http://schemas.openxmlformats.org/officeDocument/2006/relationships/image" Target="../media/image45.png"/></Relationships>
</file>

<file path=ppt/slides/_rels/slide2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50.png"/></Relationships>
</file>

<file path=ppt/slides/_rels/slide2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51.png"/><Relationship Id="rId4" Type="http://schemas.openxmlformats.org/officeDocument/2006/relationships/image" Target="../media/image50.png"/></Relationships>
</file>

<file path=ppt/slides/_rels/slide2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51.png"/><Relationship Id="rId4" Type="http://schemas.openxmlformats.org/officeDocument/2006/relationships/image" Target="../media/image50.png"/></Relationships>
</file>

<file path=ppt/slides/_rels/slide2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51.png"/><Relationship Id="rId4" Type="http://schemas.openxmlformats.org/officeDocument/2006/relationships/image" Target="../media/image50.png"/></Relationships>
</file>

<file path=ppt/slides/_rels/slide2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22.emf"/><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image" Target="../media/image16.emf"/><Relationship Id="rId1" Type="http://schemas.openxmlformats.org/officeDocument/2006/relationships/slideLayout" Target="../slideLayouts/slideLayout7.xml"/><Relationship Id="rId6" Type="http://schemas.openxmlformats.org/officeDocument/2006/relationships/image" Target="../media/image20.emf"/><Relationship Id="rId5" Type="http://schemas.openxmlformats.org/officeDocument/2006/relationships/image" Target="../media/image19.emf"/><Relationship Id="rId10" Type="http://schemas.openxmlformats.org/officeDocument/2006/relationships/image" Target="../media/image24.svg"/><Relationship Id="rId4" Type="http://schemas.openxmlformats.org/officeDocument/2006/relationships/image" Target="../media/image18.emf"/><Relationship Id="rId9"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55D559-1E7D-44E6-B962-C5EEFFE9F44F}"/>
              </a:ext>
            </a:extLst>
          </p:cNvPr>
          <p:cNvSpPr>
            <a:spLocks noGrp="1"/>
          </p:cNvSpPr>
          <p:nvPr>
            <p:ph type="ctrTitle"/>
          </p:nvPr>
        </p:nvSpPr>
        <p:spPr>
          <a:xfrm>
            <a:off x="1491023" y="714310"/>
            <a:ext cx="9157490" cy="1257375"/>
          </a:xfrm>
        </p:spPr>
        <p:txBody>
          <a:bodyPr>
            <a:noAutofit/>
          </a:bodyPr>
          <a:lstStyle/>
          <a:p>
            <a:pPr algn="l"/>
            <a:r>
              <a:rPr lang="en-US" altLang="zh-CN" sz="4400" dirty="0">
                <a:solidFill>
                  <a:schemeClr val="tx1">
                    <a:lumMod val="65000"/>
                    <a:lumOff val="35000"/>
                  </a:schemeClr>
                </a:solidFill>
                <a:latin typeface="HarmonyOS Sans SC Black" panose="00000A00000000000000" pitchFamily="2" charset="-122"/>
                <a:ea typeface="HarmonyOS Sans SC Black" panose="00000A00000000000000" pitchFamily="2" charset="-122"/>
              </a:rPr>
              <a:t>Multim</a:t>
            </a:r>
            <a:r>
              <a:rPr lang="en-US" altLang="zh-CN" sz="4400" dirty="0">
                <a:solidFill>
                  <a:srgbClr val="3360F6"/>
                </a:solidFill>
                <a:latin typeface="HarmonyOS Sans SC Black" panose="00000A00000000000000" pitchFamily="2" charset="-122"/>
                <a:ea typeface="HarmonyOS Sans SC Black" panose="00000A00000000000000" pitchFamily="2" charset="-122"/>
              </a:rPr>
              <a:t>o</a:t>
            </a:r>
            <a:r>
              <a:rPr lang="en-US" altLang="zh-CN" sz="4400" dirty="0">
                <a:solidFill>
                  <a:schemeClr val="tx1">
                    <a:lumMod val="65000"/>
                    <a:lumOff val="35000"/>
                  </a:schemeClr>
                </a:solidFill>
                <a:latin typeface="HarmonyOS Sans SC Black" panose="00000A00000000000000" pitchFamily="2" charset="-122"/>
                <a:ea typeface="HarmonyOS Sans SC Black" panose="00000A00000000000000" pitchFamily="2" charset="-122"/>
              </a:rPr>
              <a:t>dal Affective Computing</a:t>
            </a:r>
            <a:endParaRPr lang="zh-CN" altLang="en-US" sz="4400" dirty="0">
              <a:solidFill>
                <a:schemeClr val="tx1">
                  <a:lumMod val="65000"/>
                  <a:lumOff val="35000"/>
                </a:schemeClr>
              </a:solidFill>
              <a:latin typeface="HarmonyOS Sans SC Black" panose="00000A00000000000000" pitchFamily="2" charset="-122"/>
              <a:ea typeface="HarmonyOS Sans SC Black" panose="00000A00000000000000" pitchFamily="2" charset="-122"/>
            </a:endParaRPr>
          </a:p>
        </p:txBody>
      </p:sp>
      <p:sp>
        <p:nvSpPr>
          <p:cNvPr id="4" name="标题 1">
            <a:extLst>
              <a:ext uri="{FF2B5EF4-FFF2-40B4-BE49-F238E27FC236}">
                <a16:creationId xmlns:a16="http://schemas.microsoft.com/office/drawing/2014/main" id="{C60BB2B1-39EB-4718-95B9-4706D407E256}"/>
              </a:ext>
            </a:extLst>
          </p:cNvPr>
          <p:cNvSpPr txBox="1">
            <a:spLocks/>
          </p:cNvSpPr>
          <p:nvPr/>
        </p:nvSpPr>
        <p:spPr>
          <a:xfrm>
            <a:off x="1491023" y="1406535"/>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solidFill>
                  <a:schemeClr val="tx1">
                    <a:lumMod val="75000"/>
                    <a:lumOff val="25000"/>
                  </a:schemeClr>
                </a:solidFill>
                <a:latin typeface="HarmonyOS Sans SC Medium" panose="00000600000000000000" pitchFamily="2" charset="-122"/>
                <a:ea typeface="HarmonyOS Sans SC Medium" panose="00000600000000000000" pitchFamily="2" charset="-122"/>
              </a:rPr>
              <a:t>Multimodal Affective C</a:t>
            </a:r>
            <a:r>
              <a:rPr lang="en-US" altLang="zh-CN" sz="4400" dirty="0">
                <a:solidFill>
                  <a:srgbClr val="3360F6"/>
                </a:solidFill>
                <a:latin typeface="HarmonyOS Sans SC Medium" panose="00000600000000000000" pitchFamily="2" charset="-122"/>
                <a:ea typeface="HarmonyOS Sans SC Medium" panose="00000600000000000000" pitchFamily="2" charset="-122"/>
              </a:rPr>
              <a:t>o</a:t>
            </a:r>
            <a:r>
              <a:rPr lang="en-US" altLang="zh-CN" sz="4400" dirty="0">
                <a:solidFill>
                  <a:schemeClr val="tx1">
                    <a:lumMod val="75000"/>
                    <a:lumOff val="25000"/>
                  </a:schemeClr>
                </a:solidFill>
                <a:latin typeface="HarmonyOS Sans SC Medium" panose="00000600000000000000" pitchFamily="2" charset="-122"/>
                <a:ea typeface="HarmonyOS Sans SC Medium" panose="00000600000000000000" pitchFamily="2" charset="-122"/>
              </a:rPr>
              <a:t>mputing</a:t>
            </a:r>
            <a:endParaRPr lang="zh-CN" altLang="en-US" sz="4400" dirty="0">
              <a:solidFill>
                <a:schemeClr val="tx1">
                  <a:lumMod val="75000"/>
                  <a:lumOff val="25000"/>
                </a:schemeClr>
              </a:solidFill>
              <a:latin typeface="HarmonyOS Sans SC Medium" panose="00000600000000000000" pitchFamily="2" charset="-122"/>
              <a:ea typeface="HarmonyOS Sans SC Medium" panose="00000600000000000000" pitchFamily="2" charset="-122"/>
            </a:endParaRPr>
          </a:p>
        </p:txBody>
      </p:sp>
      <p:sp>
        <p:nvSpPr>
          <p:cNvPr id="5" name="标题 1">
            <a:extLst>
              <a:ext uri="{FF2B5EF4-FFF2-40B4-BE49-F238E27FC236}">
                <a16:creationId xmlns:a16="http://schemas.microsoft.com/office/drawing/2014/main" id="{ADBAAF99-9B3F-4BF4-A47C-F05F6D64F790}"/>
              </a:ext>
            </a:extLst>
          </p:cNvPr>
          <p:cNvSpPr txBox="1">
            <a:spLocks/>
          </p:cNvSpPr>
          <p:nvPr/>
        </p:nvSpPr>
        <p:spPr>
          <a:xfrm>
            <a:off x="1491023" y="2098760"/>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solidFill>
                  <a:schemeClr val="tx1">
                    <a:lumMod val="85000"/>
                    <a:lumOff val="15000"/>
                  </a:schemeClr>
                </a:solidFill>
                <a:latin typeface="HarmonyOS Sans SC" panose="00000500000000000000" pitchFamily="2" charset="-122"/>
                <a:ea typeface="HarmonyOS Sans SC" panose="00000500000000000000" pitchFamily="2" charset="-122"/>
              </a:rPr>
              <a:t>Multim</a:t>
            </a:r>
            <a:r>
              <a:rPr lang="en-US" altLang="zh-CN" sz="4400" dirty="0">
                <a:solidFill>
                  <a:srgbClr val="3360F6"/>
                </a:solidFill>
                <a:latin typeface="HarmonyOS Sans SC" panose="00000500000000000000" pitchFamily="2" charset="-122"/>
                <a:ea typeface="HarmonyOS Sans SC" panose="00000500000000000000" pitchFamily="2" charset="-122"/>
              </a:rPr>
              <a:t>o</a:t>
            </a:r>
            <a:r>
              <a:rPr lang="en-US" altLang="zh-CN" sz="4400" dirty="0">
                <a:solidFill>
                  <a:schemeClr val="tx1">
                    <a:lumMod val="85000"/>
                    <a:lumOff val="15000"/>
                  </a:schemeClr>
                </a:solidFill>
                <a:latin typeface="HarmonyOS Sans SC" panose="00000500000000000000" pitchFamily="2" charset="-122"/>
                <a:ea typeface="HarmonyOS Sans SC" panose="00000500000000000000" pitchFamily="2" charset="-122"/>
              </a:rPr>
              <a:t>dal Affective Computing</a:t>
            </a:r>
            <a:endParaRPr lang="zh-CN" altLang="en-US" sz="4400" dirty="0">
              <a:solidFill>
                <a:schemeClr val="tx1">
                  <a:lumMod val="85000"/>
                  <a:lumOff val="15000"/>
                </a:schemeClr>
              </a:solidFill>
              <a:latin typeface="HarmonyOS Sans SC" panose="00000500000000000000" pitchFamily="2" charset="-122"/>
              <a:ea typeface="HarmonyOS Sans SC" panose="00000500000000000000" pitchFamily="2" charset="-122"/>
            </a:endParaRPr>
          </a:p>
        </p:txBody>
      </p:sp>
      <p:sp>
        <p:nvSpPr>
          <p:cNvPr id="6" name="标题 1">
            <a:extLst>
              <a:ext uri="{FF2B5EF4-FFF2-40B4-BE49-F238E27FC236}">
                <a16:creationId xmlns:a16="http://schemas.microsoft.com/office/drawing/2014/main" id="{16E5F16C-A6D2-4F89-AA00-899D4D7C9C4F}"/>
              </a:ext>
            </a:extLst>
          </p:cNvPr>
          <p:cNvSpPr txBox="1">
            <a:spLocks/>
          </p:cNvSpPr>
          <p:nvPr/>
        </p:nvSpPr>
        <p:spPr>
          <a:xfrm>
            <a:off x="1491023" y="2790985"/>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solidFill>
                  <a:schemeClr val="tx1">
                    <a:lumMod val="95000"/>
                    <a:lumOff val="5000"/>
                  </a:schemeClr>
                </a:solidFill>
                <a:latin typeface="HarmonyOS Sans SC Light" panose="00000400000000000000" pitchFamily="2" charset="-122"/>
                <a:ea typeface="HarmonyOS Sans SC Light" panose="00000400000000000000" pitchFamily="2" charset="-122"/>
              </a:rPr>
              <a:t>Multimodal Affective C</a:t>
            </a:r>
            <a:r>
              <a:rPr lang="en-US" altLang="zh-CN" sz="4400" dirty="0">
                <a:solidFill>
                  <a:srgbClr val="3360F6"/>
                </a:solidFill>
                <a:latin typeface="HarmonyOS Sans SC Light" panose="00000400000000000000" pitchFamily="2" charset="-122"/>
                <a:ea typeface="HarmonyOS Sans SC Light" panose="00000400000000000000" pitchFamily="2" charset="-122"/>
              </a:rPr>
              <a:t>o</a:t>
            </a:r>
            <a:r>
              <a:rPr lang="en-US" altLang="zh-CN" sz="4400" dirty="0">
                <a:solidFill>
                  <a:schemeClr val="tx1">
                    <a:lumMod val="95000"/>
                    <a:lumOff val="5000"/>
                  </a:schemeClr>
                </a:solidFill>
                <a:latin typeface="HarmonyOS Sans SC Light" panose="00000400000000000000" pitchFamily="2" charset="-122"/>
                <a:ea typeface="HarmonyOS Sans SC Light" panose="00000400000000000000" pitchFamily="2" charset="-122"/>
              </a:rPr>
              <a:t>mputing</a:t>
            </a:r>
            <a:endParaRPr lang="zh-CN" altLang="en-US" sz="4400" dirty="0">
              <a:solidFill>
                <a:schemeClr val="tx1">
                  <a:lumMod val="95000"/>
                  <a:lumOff val="5000"/>
                </a:schemeClr>
              </a:solidFill>
              <a:latin typeface="HarmonyOS Sans SC Light" panose="00000400000000000000" pitchFamily="2" charset="-122"/>
              <a:ea typeface="HarmonyOS Sans SC Light" panose="00000400000000000000" pitchFamily="2" charset="-122"/>
            </a:endParaRPr>
          </a:p>
        </p:txBody>
      </p:sp>
      <p:sp>
        <p:nvSpPr>
          <p:cNvPr id="7" name="标题 1">
            <a:extLst>
              <a:ext uri="{FF2B5EF4-FFF2-40B4-BE49-F238E27FC236}">
                <a16:creationId xmlns:a16="http://schemas.microsoft.com/office/drawing/2014/main" id="{E1F9B68F-902B-4ED5-872F-50A0F687435F}"/>
              </a:ext>
            </a:extLst>
          </p:cNvPr>
          <p:cNvSpPr txBox="1">
            <a:spLocks/>
          </p:cNvSpPr>
          <p:nvPr/>
        </p:nvSpPr>
        <p:spPr>
          <a:xfrm>
            <a:off x="1491023" y="3483210"/>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latin typeface="HarmonyOS Sans SC Thin" panose="00000200000000000000" pitchFamily="2" charset="-122"/>
                <a:ea typeface="HarmonyOS Sans SC Thin" panose="00000200000000000000" pitchFamily="2" charset="-122"/>
              </a:rPr>
              <a:t>Multimodal Affective Computing</a:t>
            </a:r>
            <a:endParaRPr lang="zh-CN" altLang="en-US" sz="4400" dirty="0">
              <a:latin typeface="HarmonyOS Sans SC Thin" panose="00000200000000000000" pitchFamily="2" charset="-122"/>
              <a:ea typeface="HarmonyOS Sans SC Thin" panose="00000200000000000000" pitchFamily="2" charset="-122"/>
            </a:endParaRPr>
          </a:p>
        </p:txBody>
      </p:sp>
      <p:sp>
        <p:nvSpPr>
          <p:cNvPr id="12" name="文本框 11">
            <a:extLst>
              <a:ext uri="{FF2B5EF4-FFF2-40B4-BE49-F238E27FC236}">
                <a16:creationId xmlns:a16="http://schemas.microsoft.com/office/drawing/2014/main" id="{6CFDAEF2-2439-47F6-947F-6283FE5CB581}"/>
              </a:ext>
            </a:extLst>
          </p:cNvPr>
          <p:cNvSpPr txBox="1"/>
          <p:nvPr/>
        </p:nvSpPr>
        <p:spPr>
          <a:xfrm>
            <a:off x="1543488" y="4740585"/>
            <a:ext cx="877163" cy="369332"/>
          </a:xfrm>
          <a:prstGeom prst="rect">
            <a:avLst/>
          </a:prstGeom>
          <a:noFill/>
        </p:spPr>
        <p:txBody>
          <a:bodyPr wrap="none" rtlCol="0">
            <a:spAutoFit/>
          </a:bodyPr>
          <a:lstStyle/>
          <a:p>
            <a:r>
              <a:rPr lang="zh-CN" altLang="en-US" dirty="0">
                <a:latin typeface="HarmonyOS Sans SC" panose="00000500000000000000" pitchFamily="2" charset="-122"/>
                <a:ea typeface="HarmonyOS Sans SC" panose="00000500000000000000" pitchFamily="2" charset="-122"/>
              </a:rPr>
              <a:t>李江楠</a:t>
            </a:r>
          </a:p>
        </p:txBody>
      </p:sp>
      <p:sp>
        <p:nvSpPr>
          <p:cNvPr id="13" name="矩形 12">
            <a:extLst>
              <a:ext uri="{FF2B5EF4-FFF2-40B4-BE49-F238E27FC236}">
                <a16:creationId xmlns:a16="http://schemas.microsoft.com/office/drawing/2014/main" id="{8260562A-3D1F-48C0-B880-DA2CF5E2A781}"/>
              </a:ext>
            </a:extLst>
          </p:cNvPr>
          <p:cNvSpPr/>
          <p:nvPr/>
        </p:nvSpPr>
        <p:spPr>
          <a:xfrm>
            <a:off x="1618059" y="4637715"/>
            <a:ext cx="1910953" cy="45719"/>
          </a:xfrm>
          <a:prstGeom prst="rect">
            <a:avLst/>
          </a:prstGeom>
          <a:solidFill>
            <a:srgbClr val="3063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AC749C01-14D6-464F-BA86-41C15EA5D52A}"/>
              </a:ext>
            </a:extLst>
          </p:cNvPr>
          <p:cNvSpPr txBox="1"/>
          <p:nvPr/>
        </p:nvSpPr>
        <p:spPr>
          <a:xfrm>
            <a:off x="1543488" y="5040054"/>
            <a:ext cx="1111202" cy="307777"/>
          </a:xfrm>
          <a:prstGeom prst="rect">
            <a:avLst/>
          </a:prstGeom>
          <a:noFill/>
        </p:spPr>
        <p:txBody>
          <a:bodyPr wrap="none" rtlCol="0">
            <a:spAutoFit/>
          </a:bodyPr>
          <a:lstStyle/>
          <a:p>
            <a:r>
              <a:rPr lang="en-US" altLang="zh-CN" sz="1400" dirty="0">
                <a:latin typeface="HarmonyOS Sans SC Light" panose="00000400000000000000" pitchFamily="2" charset="-122"/>
                <a:ea typeface="HarmonyOS Sans SC Light" panose="00000400000000000000" pitchFamily="2" charset="-122"/>
              </a:rPr>
              <a:t>2021/06/15</a:t>
            </a:r>
            <a:endParaRPr lang="zh-CN" altLang="en-US" sz="1400" dirty="0">
              <a:latin typeface="HarmonyOS Sans SC Light" panose="00000400000000000000" pitchFamily="2" charset="-122"/>
              <a:ea typeface="HarmonyOS Sans SC Light" panose="00000400000000000000" pitchFamily="2" charset="-122"/>
            </a:endParaRPr>
          </a:p>
        </p:txBody>
      </p:sp>
      <p:sp>
        <p:nvSpPr>
          <p:cNvPr id="36" name="矩形 35">
            <a:extLst>
              <a:ext uri="{FF2B5EF4-FFF2-40B4-BE49-F238E27FC236}">
                <a16:creationId xmlns:a16="http://schemas.microsoft.com/office/drawing/2014/main" id="{34485F35-5F2F-488A-B759-7C38BF23E8AF}"/>
              </a:ext>
            </a:extLst>
          </p:cNvPr>
          <p:cNvSpPr/>
          <p:nvPr/>
        </p:nvSpPr>
        <p:spPr>
          <a:xfrm>
            <a:off x="1379934" y="1178719"/>
            <a:ext cx="9432131" cy="4169569"/>
          </a:xfrm>
          <a:custGeom>
            <a:avLst/>
            <a:gdLst>
              <a:gd name="connsiteX0" fmla="*/ 0 w 9429750"/>
              <a:gd name="connsiteY0" fmla="*/ 0 h 4169112"/>
              <a:gd name="connsiteX1" fmla="*/ 9429750 w 9429750"/>
              <a:gd name="connsiteY1" fmla="*/ 0 h 4169112"/>
              <a:gd name="connsiteX2" fmla="*/ 9429750 w 9429750"/>
              <a:gd name="connsiteY2" fmla="*/ 4169112 h 4169112"/>
              <a:gd name="connsiteX3" fmla="*/ 0 w 9429750"/>
              <a:gd name="connsiteY3" fmla="*/ 4169112 h 4169112"/>
              <a:gd name="connsiteX4" fmla="*/ 0 w 9429750"/>
              <a:gd name="connsiteY4" fmla="*/ 0 h 4169112"/>
              <a:gd name="connsiteX0" fmla="*/ 2381 w 9432131"/>
              <a:gd name="connsiteY0" fmla="*/ 0 h 4169112"/>
              <a:gd name="connsiteX1" fmla="*/ 9432131 w 9432131"/>
              <a:gd name="connsiteY1" fmla="*/ 0 h 4169112"/>
              <a:gd name="connsiteX2" fmla="*/ 9432131 w 9432131"/>
              <a:gd name="connsiteY2" fmla="*/ 4169112 h 4169112"/>
              <a:gd name="connsiteX3" fmla="*/ 2381 w 9432131"/>
              <a:gd name="connsiteY3" fmla="*/ 4169112 h 4169112"/>
              <a:gd name="connsiteX4" fmla="*/ 0 w 9432131"/>
              <a:gd name="connsiteY4" fmla="*/ 3464719 h 4169112"/>
              <a:gd name="connsiteX5" fmla="*/ 2381 w 9432131"/>
              <a:gd name="connsiteY5" fmla="*/ 0 h 4169112"/>
              <a:gd name="connsiteX0" fmla="*/ 2381 w 9432131"/>
              <a:gd name="connsiteY0" fmla="*/ 0 h 4169569"/>
              <a:gd name="connsiteX1" fmla="*/ 9432131 w 9432131"/>
              <a:gd name="connsiteY1" fmla="*/ 0 h 4169569"/>
              <a:gd name="connsiteX2" fmla="*/ 9432131 w 9432131"/>
              <a:gd name="connsiteY2" fmla="*/ 4169112 h 4169569"/>
              <a:gd name="connsiteX3" fmla="*/ 8777289 w 9432131"/>
              <a:gd name="connsiteY3" fmla="*/ 4169569 h 4169569"/>
              <a:gd name="connsiteX4" fmla="*/ 2381 w 9432131"/>
              <a:gd name="connsiteY4" fmla="*/ 4169112 h 4169569"/>
              <a:gd name="connsiteX5" fmla="*/ 0 w 9432131"/>
              <a:gd name="connsiteY5" fmla="*/ 3464719 h 4169569"/>
              <a:gd name="connsiteX6" fmla="*/ 2381 w 9432131"/>
              <a:gd name="connsiteY6" fmla="*/ 0 h 4169569"/>
              <a:gd name="connsiteX0" fmla="*/ 2381 w 9432131"/>
              <a:gd name="connsiteY0" fmla="*/ 4169112 h 4260552"/>
              <a:gd name="connsiteX1" fmla="*/ 0 w 9432131"/>
              <a:gd name="connsiteY1" fmla="*/ 3464719 h 4260552"/>
              <a:gd name="connsiteX2" fmla="*/ 2381 w 9432131"/>
              <a:gd name="connsiteY2" fmla="*/ 0 h 4260552"/>
              <a:gd name="connsiteX3" fmla="*/ 9432131 w 9432131"/>
              <a:gd name="connsiteY3" fmla="*/ 0 h 4260552"/>
              <a:gd name="connsiteX4" fmla="*/ 9432131 w 9432131"/>
              <a:gd name="connsiteY4" fmla="*/ 4169112 h 4260552"/>
              <a:gd name="connsiteX5" fmla="*/ 8777289 w 9432131"/>
              <a:gd name="connsiteY5" fmla="*/ 4169569 h 4260552"/>
              <a:gd name="connsiteX6" fmla="*/ 93821 w 9432131"/>
              <a:gd name="connsiteY6" fmla="*/ 4260552 h 4260552"/>
              <a:gd name="connsiteX0" fmla="*/ 2381 w 9432131"/>
              <a:gd name="connsiteY0" fmla="*/ 4169112 h 4169569"/>
              <a:gd name="connsiteX1" fmla="*/ 0 w 9432131"/>
              <a:gd name="connsiteY1" fmla="*/ 3464719 h 4169569"/>
              <a:gd name="connsiteX2" fmla="*/ 2381 w 9432131"/>
              <a:gd name="connsiteY2" fmla="*/ 0 h 4169569"/>
              <a:gd name="connsiteX3" fmla="*/ 9432131 w 9432131"/>
              <a:gd name="connsiteY3" fmla="*/ 0 h 4169569"/>
              <a:gd name="connsiteX4" fmla="*/ 9432131 w 9432131"/>
              <a:gd name="connsiteY4" fmla="*/ 4169112 h 4169569"/>
              <a:gd name="connsiteX5" fmla="*/ 8777289 w 9432131"/>
              <a:gd name="connsiteY5" fmla="*/ 4169569 h 4169569"/>
              <a:gd name="connsiteX0" fmla="*/ 0 w 9432131"/>
              <a:gd name="connsiteY0" fmla="*/ 3464719 h 4169569"/>
              <a:gd name="connsiteX1" fmla="*/ 2381 w 9432131"/>
              <a:gd name="connsiteY1" fmla="*/ 0 h 4169569"/>
              <a:gd name="connsiteX2" fmla="*/ 9432131 w 9432131"/>
              <a:gd name="connsiteY2" fmla="*/ 0 h 4169569"/>
              <a:gd name="connsiteX3" fmla="*/ 9432131 w 9432131"/>
              <a:gd name="connsiteY3" fmla="*/ 4169112 h 4169569"/>
              <a:gd name="connsiteX4" fmla="*/ 8777289 w 9432131"/>
              <a:gd name="connsiteY4" fmla="*/ 4169569 h 41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2131" h="4169569">
                <a:moveTo>
                  <a:pt x="0" y="3464719"/>
                </a:moveTo>
                <a:cubicBezTo>
                  <a:pt x="794" y="2309813"/>
                  <a:pt x="1587" y="1154906"/>
                  <a:pt x="2381" y="0"/>
                </a:cubicBezTo>
                <a:lnTo>
                  <a:pt x="9432131" y="0"/>
                </a:lnTo>
                <a:lnTo>
                  <a:pt x="9432131" y="4169112"/>
                </a:lnTo>
                <a:lnTo>
                  <a:pt x="8777289" y="4169569"/>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a:extLst>
              <a:ext uri="{FF2B5EF4-FFF2-40B4-BE49-F238E27FC236}">
                <a16:creationId xmlns:a16="http://schemas.microsoft.com/office/drawing/2014/main" id="{820A499D-3343-4AF9-B4C8-1D0ED6CC3D70}"/>
              </a:ext>
            </a:extLst>
          </p:cNvPr>
          <p:cNvGrpSpPr/>
          <p:nvPr/>
        </p:nvGrpSpPr>
        <p:grpSpPr>
          <a:xfrm>
            <a:off x="9836431" y="6581000"/>
            <a:ext cx="2355569" cy="277000"/>
            <a:chOff x="9836431" y="6581000"/>
            <a:chExt cx="2355569" cy="277000"/>
          </a:xfrm>
        </p:grpSpPr>
        <p:grpSp>
          <p:nvGrpSpPr>
            <p:cNvPr id="37" name="组合 36">
              <a:extLst>
                <a:ext uri="{FF2B5EF4-FFF2-40B4-BE49-F238E27FC236}">
                  <a16:creationId xmlns:a16="http://schemas.microsoft.com/office/drawing/2014/main" id="{91234ABA-6DE2-4C25-AC55-0D8E791DE1B7}"/>
                </a:ext>
              </a:extLst>
            </p:cNvPr>
            <p:cNvGrpSpPr/>
            <p:nvPr/>
          </p:nvGrpSpPr>
          <p:grpSpPr>
            <a:xfrm>
              <a:off x="9836431" y="6581001"/>
              <a:ext cx="1624163" cy="276999"/>
              <a:chOff x="10567837" y="6581001"/>
              <a:chExt cx="1624163" cy="276999"/>
            </a:xfrm>
          </p:grpSpPr>
          <p:sp>
            <p:nvSpPr>
              <p:cNvPr id="17" name="文本框 16">
                <a:extLst>
                  <a:ext uri="{FF2B5EF4-FFF2-40B4-BE49-F238E27FC236}">
                    <a16:creationId xmlns:a16="http://schemas.microsoft.com/office/drawing/2014/main" id="{7EA4DF2D-AD86-4B65-A35C-9312C6B8505E}"/>
                  </a:ext>
                </a:extLst>
              </p:cNvPr>
              <p:cNvSpPr txBox="1"/>
              <p:nvPr/>
            </p:nvSpPr>
            <p:spPr>
              <a:xfrm>
                <a:off x="10567837" y="6581001"/>
                <a:ext cx="1624163" cy="276999"/>
              </a:xfrm>
              <a:prstGeom prst="rect">
                <a:avLst/>
              </a:prstGeom>
              <a:noFill/>
            </p:spPr>
            <p:txBody>
              <a:bodyPr wrap="none" rtlCol="0">
                <a:spAutoFit/>
              </a:bodyPr>
              <a:lstStyle/>
              <a:p>
                <a:r>
                  <a:rPr lang="en-US" altLang="zh-CN" sz="1200" dirty="0">
                    <a:latin typeface="HarmonyOS Sans SC" panose="00000500000000000000" pitchFamily="2" charset="-122"/>
                    <a:ea typeface="HarmonyOS Sans SC" panose="00000500000000000000" pitchFamily="2" charset="-122"/>
                  </a:rPr>
                  <a:t>HarmonyOS sans SC</a:t>
                </a:r>
                <a:endParaRPr lang="zh-CN" altLang="en-US" sz="1200" dirty="0">
                  <a:latin typeface="HarmonyOS Sans SC" panose="00000500000000000000" pitchFamily="2" charset="-122"/>
                  <a:ea typeface="HarmonyOS Sans SC" panose="00000500000000000000" pitchFamily="2" charset="-122"/>
                </a:endParaRPr>
              </a:p>
            </p:txBody>
          </p:sp>
          <p:cxnSp>
            <p:nvCxnSpPr>
              <p:cNvPr id="20" name="直接连接符 19">
                <a:extLst>
                  <a:ext uri="{FF2B5EF4-FFF2-40B4-BE49-F238E27FC236}">
                    <a16:creationId xmlns:a16="http://schemas.microsoft.com/office/drawing/2014/main" id="{2E5344EA-75E4-488E-8976-11694EEAF0E5}"/>
                  </a:ext>
                </a:extLst>
              </p:cNvPr>
              <p:cNvCxnSpPr>
                <a:cxnSpLocks/>
              </p:cNvCxnSpPr>
              <p:nvPr/>
            </p:nvCxnSpPr>
            <p:spPr>
              <a:xfrm>
                <a:off x="11329446" y="6799193"/>
                <a:ext cx="62488" cy="0"/>
              </a:xfrm>
              <a:prstGeom prst="line">
                <a:avLst/>
              </a:prstGeom>
              <a:ln w="12700">
                <a:solidFill>
                  <a:srgbClr val="3063F1"/>
                </a:solidFill>
              </a:ln>
            </p:spPr>
            <p:style>
              <a:lnRef idx="1">
                <a:schemeClr val="accent1"/>
              </a:lnRef>
              <a:fillRef idx="0">
                <a:schemeClr val="accent1"/>
              </a:fillRef>
              <a:effectRef idx="0">
                <a:schemeClr val="accent1"/>
              </a:effectRef>
              <a:fontRef idx="minor">
                <a:schemeClr val="tx1"/>
              </a:fontRef>
            </p:style>
          </p:cxnSp>
        </p:grpSp>
        <p:sp>
          <p:nvSpPr>
            <p:cNvPr id="38" name="文本框 37">
              <a:extLst>
                <a:ext uri="{FF2B5EF4-FFF2-40B4-BE49-F238E27FC236}">
                  <a16:creationId xmlns:a16="http://schemas.microsoft.com/office/drawing/2014/main" id="{6D5BA199-3609-45D0-A109-3782A7956D1D}"/>
                </a:ext>
              </a:extLst>
            </p:cNvPr>
            <p:cNvSpPr txBox="1"/>
            <p:nvPr/>
          </p:nvSpPr>
          <p:spPr>
            <a:xfrm>
              <a:off x="11354007" y="6581000"/>
              <a:ext cx="837993" cy="276999"/>
            </a:xfrm>
            <a:prstGeom prst="rect">
              <a:avLst/>
            </a:prstGeom>
            <a:noFill/>
          </p:spPr>
          <p:txBody>
            <a:bodyPr wrap="square" rtlCol="0">
              <a:spAutoFit/>
            </a:bodyPr>
            <a:lstStyle/>
            <a:p>
              <a:r>
                <a:rPr lang="en-US" altLang="zh-CN" sz="1200" dirty="0">
                  <a:solidFill>
                    <a:srgbClr val="3063F1"/>
                  </a:solidFill>
                  <a:latin typeface="HarmonyOS Sans SC" panose="00000500000000000000" pitchFamily="2" charset="-122"/>
                  <a:ea typeface="HarmonyOS Sans SC" panose="00000500000000000000" pitchFamily="2" charset="-122"/>
                </a:rPr>
                <a:t>Free now! </a:t>
              </a:r>
              <a:endParaRPr lang="zh-CN" altLang="en-US" sz="1200" dirty="0">
                <a:solidFill>
                  <a:srgbClr val="3063F1"/>
                </a:solidFill>
                <a:latin typeface="HarmonyOS Sans SC" panose="00000500000000000000" pitchFamily="2" charset="-122"/>
                <a:ea typeface="HarmonyOS Sans SC" panose="00000500000000000000" pitchFamily="2" charset="-122"/>
              </a:endParaRPr>
            </a:p>
          </p:txBody>
        </p:sp>
      </p:grpSp>
    </p:spTree>
    <p:extLst>
      <p:ext uri="{BB962C8B-B14F-4D97-AF65-F5344CB8AC3E}">
        <p14:creationId xmlns:p14="http://schemas.microsoft.com/office/powerpoint/2010/main" val="22175242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A396E7E-2CE9-48D0-9B81-9DCDC0697111}"/>
              </a:ext>
            </a:extLst>
          </p:cNvPr>
          <p:cNvSpPr txBox="1"/>
          <p:nvPr/>
        </p:nvSpPr>
        <p:spPr>
          <a:xfrm>
            <a:off x="450881" y="524360"/>
            <a:ext cx="7923964" cy="369332"/>
          </a:xfrm>
          <a:prstGeom prst="rect">
            <a:avLst/>
          </a:prstGeom>
          <a:noFill/>
        </p:spPr>
        <p:txBody>
          <a:bodyPr wrap="none" rtlCol="0">
            <a:spAutoFit/>
          </a:bodyPr>
          <a:lstStyle/>
          <a:p>
            <a:r>
              <a:rPr lang="en-US" altLang="zh-CN" sz="1800" dirty="0"/>
              <a:t>Multimodal Transformer for Unaligned Multimodal Language Sequences. </a:t>
            </a:r>
            <a:endParaRPr lang="zh-CN" altLang="en-US" dirty="0">
              <a:latin typeface="HarmonyOS Sans SC" panose="00000500000000000000" pitchFamily="2" charset="-122"/>
              <a:ea typeface="HarmonyOS Sans SC" panose="00000500000000000000" pitchFamily="2" charset="-122"/>
            </a:endParaRPr>
          </a:p>
        </p:txBody>
      </p:sp>
      <p:pic>
        <p:nvPicPr>
          <p:cNvPr id="8" name="图片 7">
            <a:extLst>
              <a:ext uri="{FF2B5EF4-FFF2-40B4-BE49-F238E27FC236}">
                <a16:creationId xmlns:a16="http://schemas.microsoft.com/office/drawing/2014/main" id="{166E857E-A6F7-4909-B7CB-E8E0B52B5326}"/>
              </a:ext>
            </a:extLst>
          </p:cNvPr>
          <p:cNvPicPr>
            <a:picLocks noChangeAspect="1"/>
          </p:cNvPicPr>
          <p:nvPr/>
        </p:nvPicPr>
        <p:blipFill>
          <a:blip r:embed="rId2"/>
          <a:stretch>
            <a:fillRect/>
          </a:stretch>
        </p:blipFill>
        <p:spPr>
          <a:xfrm>
            <a:off x="2693109" y="3243012"/>
            <a:ext cx="7024856" cy="1838815"/>
          </a:xfrm>
          <a:prstGeom prst="rect">
            <a:avLst/>
          </a:prstGeom>
        </p:spPr>
      </p:pic>
      <p:pic>
        <p:nvPicPr>
          <p:cNvPr id="10" name="图片 9">
            <a:extLst>
              <a:ext uri="{FF2B5EF4-FFF2-40B4-BE49-F238E27FC236}">
                <a16:creationId xmlns:a16="http://schemas.microsoft.com/office/drawing/2014/main" id="{E5A7FC74-7960-42E6-A0C3-FF47331CE4F5}"/>
              </a:ext>
            </a:extLst>
          </p:cNvPr>
          <p:cNvPicPr>
            <a:picLocks noChangeAspect="1"/>
          </p:cNvPicPr>
          <p:nvPr/>
        </p:nvPicPr>
        <p:blipFill>
          <a:blip r:embed="rId3"/>
          <a:stretch>
            <a:fillRect/>
          </a:stretch>
        </p:blipFill>
        <p:spPr>
          <a:xfrm>
            <a:off x="1637839" y="2246950"/>
            <a:ext cx="1223052" cy="748696"/>
          </a:xfrm>
          <a:prstGeom prst="rect">
            <a:avLst/>
          </a:prstGeom>
        </p:spPr>
      </p:pic>
      <p:pic>
        <p:nvPicPr>
          <p:cNvPr id="12" name="图片 11">
            <a:extLst>
              <a:ext uri="{FF2B5EF4-FFF2-40B4-BE49-F238E27FC236}">
                <a16:creationId xmlns:a16="http://schemas.microsoft.com/office/drawing/2014/main" id="{38A3E816-378C-417C-B8D6-CEE747D1ACC7}"/>
              </a:ext>
            </a:extLst>
          </p:cNvPr>
          <p:cNvPicPr>
            <a:picLocks noChangeAspect="1"/>
          </p:cNvPicPr>
          <p:nvPr/>
        </p:nvPicPr>
        <p:blipFill>
          <a:blip r:embed="rId4"/>
          <a:stretch>
            <a:fillRect/>
          </a:stretch>
        </p:blipFill>
        <p:spPr>
          <a:xfrm>
            <a:off x="5404250" y="2145108"/>
            <a:ext cx="1284095" cy="748696"/>
          </a:xfrm>
          <a:prstGeom prst="rect">
            <a:avLst/>
          </a:prstGeom>
        </p:spPr>
      </p:pic>
      <p:pic>
        <p:nvPicPr>
          <p:cNvPr id="14" name="图片 13">
            <a:extLst>
              <a:ext uri="{FF2B5EF4-FFF2-40B4-BE49-F238E27FC236}">
                <a16:creationId xmlns:a16="http://schemas.microsoft.com/office/drawing/2014/main" id="{90723D2E-BBBF-4560-AA82-785448F8F04C}"/>
              </a:ext>
            </a:extLst>
          </p:cNvPr>
          <p:cNvPicPr>
            <a:picLocks noChangeAspect="1"/>
          </p:cNvPicPr>
          <p:nvPr/>
        </p:nvPicPr>
        <p:blipFill>
          <a:blip r:embed="rId5"/>
          <a:stretch>
            <a:fillRect/>
          </a:stretch>
        </p:blipFill>
        <p:spPr>
          <a:xfrm>
            <a:off x="9717965" y="2169669"/>
            <a:ext cx="1223052" cy="699573"/>
          </a:xfrm>
          <a:prstGeom prst="rect">
            <a:avLst/>
          </a:prstGeom>
        </p:spPr>
      </p:pic>
      <p:pic>
        <p:nvPicPr>
          <p:cNvPr id="16" name="图片 15">
            <a:extLst>
              <a:ext uri="{FF2B5EF4-FFF2-40B4-BE49-F238E27FC236}">
                <a16:creationId xmlns:a16="http://schemas.microsoft.com/office/drawing/2014/main" id="{7BB90C9C-769F-4AF6-9063-11A72B5EC0C6}"/>
              </a:ext>
            </a:extLst>
          </p:cNvPr>
          <p:cNvPicPr>
            <a:picLocks noChangeAspect="1"/>
          </p:cNvPicPr>
          <p:nvPr/>
        </p:nvPicPr>
        <p:blipFill rotWithShape="1">
          <a:blip r:embed="rId6"/>
          <a:srcRect l="6598"/>
          <a:stretch/>
        </p:blipFill>
        <p:spPr>
          <a:xfrm>
            <a:off x="1721559" y="3243012"/>
            <a:ext cx="852656" cy="1838815"/>
          </a:xfrm>
          <a:prstGeom prst="rect">
            <a:avLst/>
          </a:prstGeom>
        </p:spPr>
      </p:pic>
      <p:cxnSp>
        <p:nvCxnSpPr>
          <p:cNvPr id="18" name="直接连接符 17">
            <a:extLst>
              <a:ext uri="{FF2B5EF4-FFF2-40B4-BE49-F238E27FC236}">
                <a16:creationId xmlns:a16="http://schemas.microsoft.com/office/drawing/2014/main" id="{4288068A-C672-4729-BAA5-6DF2375AB9C7}"/>
              </a:ext>
            </a:extLst>
          </p:cNvPr>
          <p:cNvCxnSpPr/>
          <p:nvPr/>
        </p:nvCxnSpPr>
        <p:spPr>
          <a:xfrm>
            <a:off x="2574215" y="3514725"/>
            <a:ext cx="7043569"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19" name="直接连接符 18">
            <a:extLst>
              <a:ext uri="{FF2B5EF4-FFF2-40B4-BE49-F238E27FC236}">
                <a16:creationId xmlns:a16="http://schemas.microsoft.com/office/drawing/2014/main" id="{7B416386-545A-4455-9903-C724861F7099}"/>
              </a:ext>
            </a:extLst>
          </p:cNvPr>
          <p:cNvCxnSpPr/>
          <p:nvPr/>
        </p:nvCxnSpPr>
        <p:spPr>
          <a:xfrm>
            <a:off x="2574215" y="4162419"/>
            <a:ext cx="7043569"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20" name="直接连接符 19">
            <a:extLst>
              <a:ext uri="{FF2B5EF4-FFF2-40B4-BE49-F238E27FC236}">
                <a16:creationId xmlns:a16="http://schemas.microsoft.com/office/drawing/2014/main" id="{2381A2D0-7EEC-4F48-8A5A-F664F4F227B4}"/>
              </a:ext>
            </a:extLst>
          </p:cNvPr>
          <p:cNvCxnSpPr/>
          <p:nvPr/>
        </p:nvCxnSpPr>
        <p:spPr>
          <a:xfrm>
            <a:off x="2574215" y="4619619"/>
            <a:ext cx="7043569"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21" name="直接连接符 20">
            <a:extLst>
              <a:ext uri="{FF2B5EF4-FFF2-40B4-BE49-F238E27FC236}">
                <a16:creationId xmlns:a16="http://schemas.microsoft.com/office/drawing/2014/main" id="{36160D64-C564-40D9-BB63-A495A1495937}"/>
              </a:ext>
            </a:extLst>
          </p:cNvPr>
          <p:cNvCxnSpPr/>
          <p:nvPr/>
        </p:nvCxnSpPr>
        <p:spPr>
          <a:xfrm>
            <a:off x="2574215" y="4991094"/>
            <a:ext cx="7043569" cy="0"/>
          </a:xfrm>
          <a:prstGeom prst="line">
            <a:avLst/>
          </a:prstGeom>
        </p:spPr>
        <p:style>
          <a:lnRef idx="1">
            <a:schemeClr val="accent3"/>
          </a:lnRef>
          <a:fillRef idx="0">
            <a:schemeClr val="accent3"/>
          </a:fillRef>
          <a:effectRef idx="0">
            <a:schemeClr val="accent3"/>
          </a:effectRef>
          <a:fontRef idx="minor">
            <a:schemeClr val="tx1"/>
          </a:fontRef>
        </p:style>
      </p:cxnSp>
      <p:sp>
        <p:nvSpPr>
          <p:cNvPr id="22" name="文本框 21">
            <a:extLst>
              <a:ext uri="{FF2B5EF4-FFF2-40B4-BE49-F238E27FC236}">
                <a16:creationId xmlns:a16="http://schemas.microsoft.com/office/drawing/2014/main" id="{E2A42998-94D3-4513-AD62-06E34BED986A}"/>
              </a:ext>
            </a:extLst>
          </p:cNvPr>
          <p:cNvSpPr txBox="1"/>
          <p:nvPr/>
        </p:nvSpPr>
        <p:spPr>
          <a:xfrm>
            <a:off x="1637839" y="1899075"/>
            <a:ext cx="595035" cy="338554"/>
          </a:xfrm>
          <a:prstGeom prst="rect">
            <a:avLst/>
          </a:prstGeom>
          <a:noFill/>
        </p:spPr>
        <p:txBody>
          <a:bodyPr wrap="none" rtlCol="0">
            <a:spAutoFit/>
          </a:bodyPr>
          <a:lstStyle/>
          <a:p>
            <a:r>
              <a:rPr lang="zh-CN" altLang="en-US" sz="1600" dirty="0"/>
              <a:t>皱眉</a:t>
            </a:r>
            <a:endParaRPr lang="en-US" altLang="zh-CN" sz="1600" dirty="0"/>
          </a:p>
        </p:txBody>
      </p:sp>
      <p:sp>
        <p:nvSpPr>
          <p:cNvPr id="23" name="文本框 22">
            <a:extLst>
              <a:ext uri="{FF2B5EF4-FFF2-40B4-BE49-F238E27FC236}">
                <a16:creationId xmlns:a16="http://schemas.microsoft.com/office/drawing/2014/main" id="{282B8AEF-8FB7-4F64-A484-1527D10ADCC5}"/>
              </a:ext>
            </a:extLst>
          </p:cNvPr>
          <p:cNvSpPr txBox="1"/>
          <p:nvPr/>
        </p:nvSpPr>
        <p:spPr>
          <a:xfrm>
            <a:off x="5377456" y="1806554"/>
            <a:ext cx="595035" cy="338554"/>
          </a:xfrm>
          <a:prstGeom prst="rect">
            <a:avLst/>
          </a:prstGeom>
          <a:noFill/>
        </p:spPr>
        <p:txBody>
          <a:bodyPr wrap="none" rtlCol="0">
            <a:spAutoFit/>
          </a:bodyPr>
          <a:lstStyle/>
          <a:p>
            <a:r>
              <a:rPr lang="zh-CN" altLang="en-US" sz="1600" dirty="0"/>
              <a:t>强调</a:t>
            </a:r>
            <a:endParaRPr lang="en-US" altLang="zh-CN" sz="1600" dirty="0"/>
          </a:p>
        </p:txBody>
      </p:sp>
      <p:sp>
        <p:nvSpPr>
          <p:cNvPr id="24" name="文本框 23">
            <a:extLst>
              <a:ext uri="{FF2B5EF4-FFF2-40B4-BE49-F238E27FC236}">
                <a16:creationId xmlns:a16="http://schemas.microsoft.com/office/drawing/2014/main" id="{5543EE01-C861-4ED8-AD65-788FF6D72C76}"/>
              </a:ext>
            </a:extLst>
          </p:cNvPr>
          <p:cNvSpPr txBox="1"/>
          <p:nvPr/>
        </p:nvSpPr>
        <p:spPr>
          <a:xfrm>
            <a:off x="9650279" y="1831115"/>
            <a:ext cx="1290738" cy="338554"/>
          </a:xfrm>
          <a:prstGeom prst="rect">
            <a:avLst/>
          </a:prstGeom>
          <a:noFill/>
        </p:spPr>
        <p:txBody>
          <a:bodyPr wrap="none" rtlCol="0">
            <a:spAutoFit/>
          </a:bodyPr>
          <a:lstStyle/>
          <a:p>
            <a:r>
              <a:rPr lang="zh-CN" altLang="en-US" sz="1600" dirty="0"/>
              <a:t>不耐烦</a:t>
            </a:r>
            <a:r>
              <a:rPr lang="en-US" altLang="zh-CN" sz="1600" dirty="0"/>
              <a:t>/</a:t>
            </a:r>
            <a:r>
              <a:rPr lang="zh-CN" altLang="en-US" sz="1600" dirty="0"/>
              <a:t>生气</a:t>
            </a:r>
            <a:endParaRPr lang="en-US" altLang="zh-CN" sz="1600" dirty="0"/>
          </a:p>
        </p:txBody>
      </p:sp>
      <p:sp>
        <p:nvSpPr>
          <p:cNvPr id="25" name="左大括号 24">
            <a:extLst>
              <a:ext uri="{FF2B5EF4-FFF2-40B4-BE49-F238E27FC236}">
                <a16:creationId xmlns:a16="http://schemas.microsoft.com/office/drawing/2014/main" id="{60152994-6AA6-4AC0-B36C-4ACCE098DCD3}"/>
              </a:ext>
            </a:extLst>
          </p:cNvPr>
          <p:cNvSpPr/>
          <p:nvPr/>
        </p:nvSpPr>
        <p:spPr>
          <a:xfrm rot="5400000">
            <a:off x="3434372" y="2784630"/>
            <a:ext cx="228599" cy="583898"/>
          </a:xfrm>
          <a:prstGeom prst="leftBrace">
            <a:avLst>
              <a:gd name="adj1" fmla="val 53494"/>
              <a:gd name="adj2" fmla="val 5000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03388E70-ADA7-454E-AFC4-B85189015D7E}"/>
              </a:ext>
            </a:extLst>
          </p:cNvPr>
          <p:cNvSpPr txBox="1"/>
          <p:nvPr/>
        </p:nvSpPr>
        <p:spPr>
          <a:xfrm>
            <a:off x="3080669" y="2405520"/>
            <a:ext cx="1475786" cy="577081"/>
          </a:xfrm>
          <a:prstGeom prst="rect">
            <a:avLst/>
          </a:prstGeom>
          <a:noFill/>
        </p:spPr>
        <p:txBody>
          <a:bodyPr wrap="square" rtlCol="0">
            <a:spAutoFit/>
          </a:bodyPr>
          <a:lstStyle/>
          <a:p>
            <a:r>
              <a:rPr lang="zh-CN" altLang="en-US" sz="1050" dirty="0"/>
              <a:t>这几帧人物在说</a:t>
            </a:r>
            <a:r>
              <a:rPr lang="en-US" altLang="zh-CN" sz="1050" dirty="0"/>
              <a:t>”</a:t>
            </a:r>
            <a:r>
              <a:rPr lang="zh-CN" altLang="en-US" sz="1050" dirty="0"/>
              <a:t>很不幸</a:t>
            </a:r>
            <a:r>
              <a:rPr lang="en-US" altLang="zh-CN" sz="1050" dirty="0"/>
              <a:t>”,  </a:t>
            </a:r>
            <a:r>
              <a:rPr lang="zh-CN" altLang="en-US" sz="1050" dirty="0"/>
              <a:t>并且表情变化很大</a:t>
            </a:r>
            <a:endParaRPr lang="en-US" altLang="zh-CN" sz="1050" dirty="0"/>
          </a:p>
        </p:txBody>
      </p:sp>
      <p:sp>
        <p:nvSpPr>
          <p:cNvPr id="27" name="左大括号 26">
            <a:extLst>
              <a:ext uri="{FF2B5EF4-FFF2-40B4-BE49-F238E27FC236}">
                <a16:creationId xmlns:a16="http://schemas.microsoft.com/office/drawing/2014/main" id="{7EC6A384-FB36-4928-AE85-9E19EF7CECA6}"/>
              </a:ext>
            </a:extLst>
          </p:cNvPr>
          <p:cNvSpPr/>
          <p:nvPr/>
        </p:nvSpPr>
        <p:spPr>
          <a:xfrm rot="5400000">
            <a:off x="9304561" y="2789326"/>
            <a:ext cx="228599" cy="583898"/>
          </a:xfrm>
          <a:prstGeom prst="leftBrace">
            <a:avLst>
              <a:gd name="adj1" fmla="val 53494"/>
              <a:gd name="adj2" fmla="val 5000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FC01AA6B-0012-440A-87D0-290D194D3E83}"/>
              </a:ext>
            </a:extLst>
          </p:cNvPr>
          <p:cNvSpPr txBox="1"/>
          <p:nvPr/>
        </p:nvSpPr>
        <p:spPr>
          <a:xfrm>
            <a:off x="8263208" y="2595319"/>
            <a:ext cx="1475786" cy="415498"/>
          </a:xfrm>
          <a:prstGeom prst="rect">
            <a:avLst/>
          </a:prstGeom>
          <a:noFill/>
        </p:spPr>
        <p:txBody>
          <a:bodyPr wrap="square" rtlCol="0">
            <a:spAutoFit/>
          </a:bodyPr>
          <a:lstStyle/>
          <a:p>
            <a:r>
              <a:rPr lang="zh-CN" altLang="en-US" sz="1050" dirty="0"/>
              <a:t>这几帧人物表情变化丰富</a:t>
            </a:r>
            <a:endParaRPr lang="en-US" altLang="zh-CN" sz="1050" dirty="0"/>
          </a:p>
        </p:txBody>
      </p:sp>
      <p:sp>
        <p:nvSpPr>
          <p:cNvPr id="30" name="文本框 29">
            <a:extLst>
              <a:ext uri="{FF2B5EF4-FFF2-40B4-BE49-F238E27FC236}">
                <a16:creationId xmlns:a16="http://schemas.microsoft.com/office/drawing/2014/main" id="{86CF690D-6D67-4BEA-99DD-3A5A397A84A5}"/>
              </a:ext>
            </a:extLst>
          </p:cNvPr>
          <p:cNvSpPr txBox="1"/>
          <p:nvPr/>
        </p:nvSpPr>
        <p:spPr>
          <a:xfrm>
            <a:off x="2151434" y="5600906"/>
            <a:ext cx="7566531" cy="584775"/>
          </a:xfrm>
          <a:prstGeom prst="rect">
            <a:avLst/>
          </a:prstGeom>
          <a:noFill/>
        </p:spPr>
        <p:txBody>
          <a:bodyPr wrap="square" rtlCol="0">
            <a:spAutoFit/>
          </a:bodyPr>
          <a:lstStyle/>
          <a:p>
            <a:r>
              <a:rPr lang="zh-CN" altLang="en-US" sz="1600" dirty="0"/>
              <a:t>模型除了学习对齐外</a:t>
            </a:r>
            <a:r>
              <a:rPr lang="en-US" altLang="zh-CN" sz="1600" dirty="0"/>
              <a:t>(</a:t>
            </a:r>
            <a:r>
              <a:rPr lang="zh-CN" altLang="en-US" sz="1600" dirty="0"/>
              <a:t>其实对齐的效果并不好</a:t>
            </a:r>
            <a:r>
              <a:rPr lang="en-US" altLang="zh-CN" sz="1600" dirty="0"/>
              <a:t>, </a:t>
            </a:r>
            <a:r>
              <a:rPr lang="zh-CN" altLang="en-US" sz="1600" dirty="0"/>
              <a:t>情有可原吧</a:t>
            </a:r>
            <a:r>
              <a:rPr lang="en-US" altLang="zh-CN" sz="1600" dirty="0"/>
              <a:t>), </a:t>
            </a:r>
            <a:r>
              <a:rPr lang="zh-CN" altLang="en-US" sz="1600" dirty="0"/>
              <a:t>不过模型可以使得文本和视频之间有相似情感特征的词和帧提供高权重</a:t>
            </a:r>
          </a:p>
        </p:txBody>
      </p:sp>
      <p:sp>
        <p:nvSpPr>
          <p:cNvPr id="31" name="文本框 30">
            <a:extLst>
              <a:ext uri="{FF2B5EF4-FFF2-40B4-BE49-F238E27FC236}">
                <a16:creationId xmlns:a16="http://schemas.microsoft.com/office/drawing/2014/main" id="{452C0736-8E6C-4B12-8048-31CDD181C3D5}"/>
              </a:ext>
            </a:extLst>
          </p:cNvPr>
          <p:cNvSpPr txBox="1"/>
          <p:nvPr/>
        </p:nvSpPr>
        <p:spPr>
          <a:xfrm>
            <a:off x="561556" y="-4511836"/>
            <a:ext cx="6664004" cy="461665"/>
          </a:xfrm>
          <a:prstGeom prst="rect">
            <a:avLst/>
          </a:prstGeom>
          <a:noFill/>
        </p:spPr>
        <p:txBody>
          <a:bodyPr wrap="none" rtlCol="0">
            <a:spAutoFit/>
          </a:bodyPr>
          <a:lstStyle/>
          <a:p>
            <a:r>
              <a:rPr lang="en-US" altLang="zh-CN" sz="2400" dirty="0">
                <a:latin typeface="HarmonyOS Sans SC" panose="00000500000000000000" pitchFamily="2" charset="-122"/>
                <a:ea typeface="HarmonyOS Sans SC" panose="00000500000000000000" pitchFamily="2" charset="-122"/>
              </a:rPr>
              <a:t>Multimodal affective computing</a:t>
            </a:r>
            <a:r>
              <a:rPr lang="zh-CN" altLang="en-US" sz="2400" dirty="0">
                <a:latin typeface="HarmonyOS Sans SC" panose="00000500000000000000" pitchFamily="2" charset="-122"/>
                <a:ea typeface="HarmonyOS Sans SC" panose="00000500000000000000" pitchFamily="2" charset="-122"/>
              </a:rPr>
              <a:t>存在哪些挑战</a:t>
            </a:r>
            <a:r>
              <a:rPr lang="en-US" altLang="zh-CN" sz="2400" dirty="0">
                <a:latin typeface="HarmonyOS Sans SC" panose="00000500000000000000" pitchFamily="2" charset="-122"/>
                <a:ea typeface="HarmonyOS Sans SC" panose="00000500000000000000" pitchFamily="2" charset="-122"/>
              </a:rPr>
              <a:t>. </a:t>
            </a:r>
            <a:endParaRPr lang="zh-CN" altLang="en-US" sz="2400" dirty="0">
              <a:latin typeface="HarmonyOS Sans SC" panose="00000500000000000000" pitchFamily="2" charset="-122"/>
              <a:ea typeface="HarmonyOS Sans SC" panose="00000500000000000000" pitchFamily="2" charset="-122"/>
            </a:endParaRPr>
          </a:p>
        </p:txBody>
      </p:sp>
      <p:sp>
        <p:nvSpPr>
          <p:cNvPr id="32" name="文本框 31">
            <a:extLst>
              <a:ext uri="{FF2B5EF4-FFF2-40B4-BE49-F238E27FC236}">
                <a16:creationId xmlns:a16="http://schemas.microsoft.com/office/drawing/2014/main" id="{31CAF723-BF8D-4425-93E3-8B82183D1705}"/>
              </a:ext>
            </a:extLst>
          </p:cNvPr>
          <p:cNvSpPr txBox="1"/>
          <p:nvPr/>
        </p:nvSpPr>
        <p:spPr>
          <a:xfrm>
            <a:off x="3456017" y="-3113416"/>
            <a:ext cx="542808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1. </a:t>
            </a:r>
            <a:r>
              <a:rPr lang="zh-CN" altLang="en-US" dirty="0">
                <a:latin typeface="HarmonyOS Sans SC" panose="00000500000000000000" pitchFamily="2" charset="-122"/>
                <a:ea typeface="HarmonyOS Sans SC" panose="00000500000000000000" pitchFamily="2" charset="-122"/>
              </a:rPr>
              <a:t>如何有效提取各模态的信息</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informative or not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33" name="文本框 32">
            <a:extLst>
              <a:ext uri="{FF2B5EF4-FFF2-40B4-BE49-F238E27FC236}">
                <a16:creationId xmlns:a16="http://schemas.microsoft.com/office/drawing/2014/main" id="{5098F1AD-D365-4F97-818E-2B3A885A8D6D}"/>
              </a:ext>
            </a:extLst>
          </p:cNvPr>
          <p:cNvSpPr txBox="1"/>
          <p:nvPr/>
        </p:nvSpPr>
        <p:spPr>
          <a:xfrm>
            <a:off x="3456017" y="-2318921"/>
            <a:ext cx="4070345"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2. </a:t>
            </a:r>
            <a:r>
              <a:rPr lang="zh-CN" altLang="en-US" dirty="0">
                <a:latin typeface="HarmonyOS Sans SC" panose="00000500000000000000" pitchFamily="2" charset="-122"/>
                <a:ea typeface="HarmonyOS Sans SC" panose="00000500000000000000" pitchFamily="2" charset="-122"/>
              </a:rPr>
              <a:t>模态序列是否进行对齐</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alignment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34" name="文本框 33">
            <a:extLst>
              <a:ext uri="{FF2B5EF4-FFF2-40B4-BE49-F238E27FC236}">
                <a16:creationId xmlns:a16="http://schemas.microsoft.com/office/drawing/2014/main" id="{7858177C-3261-4AD4-AD8E-B8DCEED44D0F}"/>
              </a:ext>
            </a:extLst>
          </p:cNvPr>
          <p:cNvSpPr txBox="1"/>
          <p:nvPr/>
        </p:nvSpPr>
        <p:spPr>
          <a:xfrm>
            <a:off x="3456017" y="-1524426"/>
            <a:ext cx="639469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3. </a:t>
            </a:r>
            <a:r>
              <a:rPr lang="zh-CN" altLang="en-US" dirty="0">
                <a:latin typeface="HarmonyOS Sans SC" panose="00000500000000000000" pitchFamily="2" charset="-122"/>
                <a:ea typeface="HarmonyOS Sans SC" panose="00000500000000000000" pitchFamily="2" charset="-122"/>
              </a:rPr>
              <a:t>模态间天生存在异构性</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heterogeneity</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如何消除或利用</a:t>
            </a:r>
            <a:r>
              <a:rPr lang="en-US" altLang="zh-CN" dirty="0">
                <a:latin typeface="HarmonyOS Sans SC" panose="00000500000000000000" pitchFamily="2" charset="-122"/>
                <a:ea typeface="HarmonyOS Sans SC" panose="00000500000000000000" pitchFamily="2" charset="-122"/>
              </a:rPr>
              <a:t>.</a:t>
            </a:r>
            <a:endParaRPr lang="zh-CN" altLang="en-US" dirty="0">
              <a:latin typeface="HarmonyOS Sans SC" panose="00000500000000000000" pitchFamily="2" charset="-122"/>
              <a:ea typeface="HarmonyOS Sans SC" panose="00000500000000000000" pitchFamily="2" charset="-122"/>
            </a:endParaRPr>
          </a:p>
        </p:txBody>
      </p:sp>
      <p:sp>
        <p:nvSpPr>
          <p:cNvPr id="35" name="文本框 34">
            <a:extLst>
              <a:ext uri="{FF2B5EF4-FFF2-40B4-BE49-F238E27FC236}">
                <a16:creationId xmlns:a16="http://schemas.microsoft.com/office/drawing/2014/main" id="{5AECD238-30DD-4D36-BDC1-1F6C5581FACD}"/>
              </a:ext>
            </a:extLst>
          </p:cNvPr>
          <p:cNvSpPr txBox="1"/>
          <p:nvPr/>
        </p:nvSpPr>
        <p:spPr>
          <a:xfrm>
            <a:off x="3456017" y="-729932"/>
            <a:ext cx="3201517"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4. </a:t>
            </a:r>
            <a:r>
              <a:rPr lang="zh-CN" altLang="en-US" dirty="0">
                <a:latin typeface="HarmonyOS Sans SC" panose="00000500000000000000" pitchFamily="2" charset="-122"/>
                <a:ea typeface="HarmonyOS Sans SC" panose="00000500000000000000" pitchFamily="2" charset="-122"/>
              </a:rPr>
              <a:t>模态如何进行融合</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fusion</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133949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500"/>
                                        <p:tgtEl>
                                          <p:spTgt spid="2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25" grpId="0" animBg="1"/>
      <p:bldP spid="26" grpId="0"/>
      <p:bldP spid="27" grpId="0" animBg="1"/>
      <p:bldP spid="28" grpId="0"/>
      <p:bldP spid="3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173E491-CF35-4455-8122-CD2B7C810388}"/>
              </a:ext>
            </a:extLst>
          </p:cNvPr>
          <p:cNvSpPr txBox="1"/>
          <p:nvPr/>
        </p:nvSpPr>
        <p:spPr>
          <a:xfrm>
            <a:off x="561556" y="621365"/>
            <a:ext cx="6664004" cy="461665"/>
          </a:xfrm>
          <a:prstGeom prst="rect">
            <a:avLst/>
          </a:prstGeom>
          <a:noFill/>
        </p:spPr>
        <p:txBody>
          <a:bodyPr wrap="none" rtlCol="0">
            <a:spAutoFit/>
          </a:bodyPr>
          <a:lstStyle/>
          <a:p>
            <a:r>
              <a:rPr lang="en-US" altLang="zh-CN" sz="2400" dirty="0">
                <a:latin typeface="HarmonyOS Sans SC" panose="00000500000000000000" pitchFamily="2" charset="-122"/>
                <a:ea typeface="HarmonyOS Sans SC" panose="00000500000000000000" pitchFamily="2" charset="-122"/>
              </a:rPr>
              <a:t>Multimodal affective computing</a:t>
            </a:r>
            <a:r>
              <a:rPr lang="zh-CN" altLang="en-US" sz="2400" dirty="0">
                <a:latin typeface="HarmonyOS Sans SC" panose="00000500000000000000" pitchFamily="2" charset="-122"/>
                <a:ea typeface="HarmonyOS Sans SC" panose="00000500000000000000" pitchFamily="2" charset="-122"/>
              </a:rPr>
              <a:t>存在哪些挑战</a:t>
            </a:r>
            <a:r>
              <a:rPr lang="en-US" altLang="zh-CN" sz="2400" dirty="0">
                <a:latin typeface="HarmonyOS Sans SC" panose="00000500000000000000" pitchFamily="2" charset="-122"/>
                <a:ea typeface="HarmonyOS Sans SC" panose="00000500000000000000" pitchFamily="2" charset="-122"/>
              </a:rPr>
              <a:t>. </a:t>
            </a:r>
            <a:endParaRPr lang="zh-CN" altLang="en-US" sz="2400"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92C95442-EE20-400C-A108-297881BF4B26}"/>
              </a:ext>
            </a:extLst>
          </p:cNvPr>
          <p:cNvSpPr txBox="1"/>
          <p:nvPr/>
        </p:nvSpPr>
        <p:spPr>
          <a:xfrm>
            <a:off x="3456017" y="2019785"/>
            <a:ext cx="542808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1. </a:t>
            </a:r>
            <a:r>
              <a:rPr lang="zh-CN" altLang="en-US" dirty="0">
                <a:latin typeface="HarmonyOS Sans SC" panose="00000500000000000000" pitchFamily="2" charset="-122"/>
                <a:ea typeface="HarmonyOS Sans SC" panose="00000500000000000000" pitchFamily="2" charset="-122"/>
              </a:rPr>
              <a:t>如何有效提取各模态的信息</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informative or not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4" name="文本框 3">
            <a:extLst>
              <a:ext uri="{FF2B5EF4-FFF2-40B4-BE49-F238E27FC236}">
                <a16:creationId xmlns:a16="http://schemas.microsoft.com/office/drawing/2014/main" id="{1C822503-F790-4556-BB6E-284EF13899F5}"/>
              </a:ext>
            </a:extLst>
          </p:cNvPr>
          <p:cNvSpPr txBox="1"/>
          <p:nvPr/>
        </p:nvSpPr>
        <p:spPr>
          <a:xfrm>
            <a:off x="3456017" y="2814280"/>
            <a:ext cx="4070345"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2. </a:t>
            </a:r>
            <a:r>
              <a:rPr lang="zh-CN" altLang="en-US" dirty="0">
                <a:latin typeface="HarmonyOS Sans SC" panose="00000500000000000000" pitchFamily="2" charset="-122"/>
                <a:ea typeface="HarmonyOS Sans SC" panose="00000500000000000000" pitchFamily="2" charset="-122"/>
              </a:rPr>
              <a:t>模态序列是否进行对齐</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alignment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5" name="文本框 4">
            <a:extLst>
              <a:ext uri="{FF2B5EF4-FFF2-40B4-BE49-F238E27FC236}">
                <a16:creationId xmlns:a16="http://schemas.microsoft.com/office/drawing/2014/main" id="{03AC66DE-6753-426A-A5CE-9642E603D087}"/>
              </a:ext>
            </a:extLst>
          </p:cNvPr>
          <p:cNvSpPr txBox="1"/>
          <p:nvPr/>
        </p:nvSpPr>
        <p:spPr>
          <a:xfrm>
            <a:off x="3456017" y="3608775"/>
            <a:ext cx="639469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3. </a:t>
            </a:r>
            <a:r>
              <a:rPr lang="zh-CN" altLang="en-US" dirty="0">
                <a:latin typeface="HarmonyOS Sans SC" panose="00000500000000000000" pitchFamily="2" charset="-122"/>
                <a:ea typeface="HarmonyOS Sans SC" panose="00000500000000000000" pitchFamily="2" charset="-122"/>
              </a:rPr>
              <a:t>模态间天生存在异构性</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heterogeneity</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如何消除或利用</a:t>
            </a:r>
            <a:r>
              <a:rPr lang="en-US" altLang="zh-CN" dirty="0">
                <a:latin typeface="HarmonyOS Sans SC" panose="00000500000000000000" pitchFamily="2" charset="-122"/>
                <a:ea typeface="HarmonyOS Sans SC" panose="00000500000000000000" pitchFamily="2" charset="-122"/>
              </a:rPr>
              <a:t>.</a:t>
            </a:r>
            <a:endParaRPr lang="zh-CN" altLang="en-US" dirty="0">
              <a:latin typeface="HarmonyOS Sans SC" panose="00000500000000000000" pitchFamily="2" charset="-122"/>
              <a:ea typeface="HarmonyOS Sans SC" panose="00000500000000000000" pitchFamily="2" charset="-122"/>
            </a:endParaRPr>
          </a:p>
        </p:txBody>
      </p:sp>
      <p:sp>
        <p:nvSpPr>
          <p:cNvPr id="6" name="文本框 5">
            <a:extLst>
              <a:ext uri="{FF2B5EF4-FFF2-40B4-BE49-F238E27FC236}">
                <a16:creationId xmlns:a16="http://schemas.microsoft.com/office/drawing/2014/main" id="{C62B7951-162E-4F44-A0BA-D00E8EB79EA5}"/>
              </a:ext>
            </a:extLst>
          </p:cNvPr>
          <p:cNvSpPr txBox="1"/>
          <p:nvPr/>
        </p:nvSpPr>
        <p:spPr>
          <a:xfrm>
            <a:off x="3456017" y="4403269"/>
            <a:ext cx="3201517"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4. </a:t>
            </a:r>
            <a:r>
              <a:rPr lang="zh-CN" altLang="en-US" dirty="0">
                <a:latin typeface="HarmonyOS Sans SC" panose="00000500000000000000" pitchFamily="2" charset="-122"/>
                <a:ea typeface="HarmonyOS Sans SC" panose="00000500000000000000" pitchFamily="2" charset="-122"/>
              </a:rPr>
              <a:t>模态如何进行融合</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fusion</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25011760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E846A19-F328-4670-A396-42F2F5968D00}"/>
              </a:ext>
            </a:extLst>
          </p:cNvPr>
          <p:cNvSpPr txBox="1"/>
          <p:nvPr/>
        </p:nvSpPr>
        <p:spPr>
          <a:xfrm>
            <a:off x="450881" y="524360"/>
            <a:ext cx="3201517"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4. </a:t>
            </a:r>
            <a:r>
              <a:rPr lang="zh-CN" altLang="en-US" dirty="0">
                <a:latin typeface="HarmonyOS Sans SC" panose="00000500000000000000" pitchFamily="2" charset="-122"/>
                <a:ea typeface="HarmonyOS Sans SC" panose="00000500000000000000" pitchFamily="2" charset="-122"/>
              </a:rPr>
              <a:t>模态如何进行融合</a:t>
            </a:r>
            <a:r>
              <a:rPr lang="en-US" altLang="zh-CN" dirty="0">
                <a:latin typeface="HarmonyOS Sans SC" panose="00000500000000000000" pitchFamily="2" charset="-122"/>
                <a:ea typeface="HarmonyOS Sans SC" panose="00000500000000000000" pitchFamily="2" charset="-122"/>
              </a:rPr>
              <a:t>(fusion). </a:t>
            </a:r>
            <a:endParaRPr lang="zh-CN" altLang="en-US" dirty="0">
              <a:latin typeface="HarmonyOS Sans SC" panose="00000500000000000000" pitchFamily="2" charset="-122"/>
              <a:ea typeface="HarmonyOS Sans SC" panose="00000500000000000000" pitchFamily="2" charset="-122"/>
            </a:endParaRPr>
          </a:p>
        </p:txBody>
      </p:sp>
      <p:sp>
        <p:nvSpPr>
          <p:cNvPr id="55" name="文本框 54">
            <a:extLst>
              <a:ext uri="{FF2B5EF4-FFF2-40B4-BE49-F238E27FC236}">
                <a16:creationId xmlns:a16="http://schemas.microsoft.com/office/drawing/2014/main" id="{4685B631-E975-44F7-80D0-3CC070F40A2A}"/>
              </a:ext>
            </a:extLst>
          </p:cNvPr>
          <p:cNvSpPr txBox="1"/>
          <p:nvPr/>
        </p:nvSpPr>
        <p:spPr>
          <a:xfrm>
            <a:off x="1903184" y="6131355"/>
            <a:ext cx="7772402" cy="369332"/>
          </a:xfrm>
          <a:prstGeom prst="rect">
            <a:avLst/>
          </a:prstGeom>
          <a:noFill/>
        </p:spPr>
        <p:txBody>
          <a:bodyPr wrap="square">
            <a:spAutoFit/>
          </a:bodyPr>
          <a:lstStyle/>
          <a:p>
            <a:r>
              <a:rPr lang="en-US" altLang="zh-CN" sz="1800" b="0" i="0" u="none" strike="noStrike" baseline="0" dirty="0">
                <a:solidFill>
                  <a:srgbClr val="3063F1"/>
                </a:solidFill>
                <a:latin typeface="NimbusRomNo9L-Medi"/>
              </a:rPr>
              <a:t>Integrating Multimodal Information in Large Pretrained Transformers. </a:t>
            </a:r>
            <a:r>
              <a:rPr lang="en-US" altLang="zh-CN" sz="1400" b="0" i="0" u="none" strike="noStrike" baseline="0" dirty="0">
                <a:latin typeface="NimbusRomNo9L-Medi"/>
              </a:rPr>
              <a:t>ACL2020. </a:t>
            </a:r>
            <a:endParaRPr lang="zh-CN" altLang="en-US" dirty="0"/>
          </a:p>
        </p:txBody>
      </p:sp>
      <p:sp>
        <p:nvSpPr>
          <p:cNvPr id="54" name="文本框 53">
            <a:extLst>
              <a:ext uri="{FF2B5EF4-FFF2-40B4-BE49-F238E27FC236}">
                <a16:creationId xmlns:a16="http://schemas.microsoft.com/office/drawing/2014/main" id="{2B4ED26B-8539-42E1-91FD-4F99D8A7A262}"/>
              </a:ext>
            </a:extLst>
          </p:cNvPr>
          <p:cNvSpPr txBox="1"/>
          <p:nvPr/>
        </p:nvSpPr>
        <p:spPr>
          <a:xfrm>
            <a:off x="1903185" y="1252258"/>
            <a:ext cx="8385629" cy="369332"/>
          </a:xfrm>
          <a:prstGeom prst="rect">
            <a:avLst/>
          </a:prstGeom>
          <a:noFill/>
        </p:spPr>
        <p:txBody>
          <a:bodyPr wrap="none" rtlCol="0">
            <a:spAutoFit/>
          </a:bodyPr>
          <a:lstStyle/>
          <a:p>
            <a:r>
              <a:rPr lang="zh-CN" altLang="en-US" dirty="0">
                <a:latin typeface="HarmonyOS Sans SC" panose="00000500000000000000" pitchFamily="2" charset="-122"/>
                <a:ea typeface="HarmonyOS Sans SC" panose="00000500000000000000" pitchFamily="2" charset="-122"/>
              </a:rPr>
              <a:t>融合</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联合不同模态的特征表示来进行最终的判断</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将模态融合成一个表征的操作</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57" name="文本框 56">
            <a:extLst>
              <a:ext uri="{FF2B5EF4-FFF2-40B4-BE49-F238E27FC236}">
                <a16:creationId xmlns:a16="http://schemas.microsoft.com/office/drawing/2014/main" id="{0E8D1F01-2C17-4F19-80BC-CD517475B970}"/>
              </a:ext>
            </a:extLst>
          </p:cNvPr>
          <p:cNvSpPr txBox="1"/>
          <p:nvPr/>
        </p:nvSpPr>
        <p:spPr>
          <a:xfrm>
            <a:off x="2505074" y="1718680"/>
            <a:ext cx="4083169"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上述模型两个模型都是进行简单的拼接融合</a:t>
            </a:r>
          </a:p>
        </p:txBody>
      </p:sp>
      <p:sp>
        <p:nvSpPr>
          <p:cNvPr id="58" name="文本框 57">
            <a:extLst>
              <a:ext uri="{FF2B5EF4-FFF2-40B4-BE49-F238E27FC236}">
                <a16:creationId xmlns:a16="http://schemas.microsoft.com/office/drawing/2014/main" id="{27B6D50B-7188-47ED-A816-35A0324AAEE6}"/>
              </a:ext>
            </a:extLst>
          </p:cNvPr>
          <p:cNvSpPr txBox="1"/>
          <p:nvPr/>
        </p:nvSpPr>
        <p:spPr>
          <a:xfrm>
            <a:off x="2505074" y="2127389"/>
            <a:ext cx="4770858" cy="338554"/>
          </a:xfrm>
          <a:prstGeom prst="rect">
            <a:avLst/>
          </a:prstGeom>
          <a:noFill/>
        </p:spPr>
        <p:txBody>
          <a:bodyPr wrap="none" rtlCol="0">
            <a:spAutoFit/>
          </a:bodyPr>
          <a:lstStyle/>
          <a:p>
            <a:r>
              <a:rPr lang="en-US" altLang="zh-CN" sz="1600" dirty="0">
                <a:latin typeface="HarmonyOS Sans SC" panose="00000500000000000000" pitchFamily="2" charset="-122"/>
                <a:ea typeface="HarmonyOS Sans SC" panose="00000500000000000000" pitchFamily="2" charset="-122"/>
              </a:rPr>
              <a:t>Attention</a:t>
            </a:r>
            <a:r>
              <a:rPr lang="zh-CN" altLang="en-US" sz="1600" dirty="0">
                <a:latin typeface="HarmonyOS Sans SC" panose="00000500000000000000" pitchFamily="2" charset="-122"/>
                <a:ea typeface="HarmonyOS Sans SC" panose="00000500000000000000" pitchFamily="2" charset="-122"/>
              </a:rPr>
              <a:t>融合</a:t>
            </a:r>
            <a:r>
              <a:rPr lang="en-US" altLang="zh-CN" sz="1600" dirty="0">
                <a:latin typeface="HarmonyOS Sans SC" panose="00000500000000000000" pitchFamily="2" charset="-122"/>
                <a:ea typeface="HarmonyOS Sans SC" panose="00000500000000000000" pitchFamily="2" charset="-122"/>
              </a:rPr>
              <a:t>/Tensor</a:t>
            </a:r>
            <a:r>
              <a:rPr lang="zh-CN" altLang="en-US" sz="1600" dirty="0">
                <a:latin typeface="HarmonyOS Sans SC" panose="00000500000000000000" pitchFamily="2" charset="-122"/>
                <a:ea typeface="HarmonyOS Sans SC" panose="00000500000000000000" pitchFamily="2" charset="-122"/>
              </a:rPr>
              <a:t>融合</a:t>
            </a:r>
            <a:r>
              <a:rPr lang="en-US" altLang="zh-CN" sz="1600" dirty="0">
                <a:latin typeface="HarmonyOS Sans SC" panose="00000500000000000000" pitchFamily="2" charset="-122"/>
                <a:ea typeface="HarmonyOS Sans SC" panose="00000500000000000000" pitchFamily="2" charset="-122"/>
              </a:rPr>
              <a:t>/Memory</a:t>
            </a:r>
            <a:r>
              <a:rPr lang="zh-CN" altLang="en-US" sz="1600" dirty="0">
                <a:latin typeface="HarmonyOS Sans SC" panose="00000500000000000000" pitchFamily="2" charset="-122"/>
                <a:ea typeface="HarmonyOS Sans SC" panose="00000500000000000000" pitchFamily="2" charset="-122"/>
              </a:rPr>
              <a:t>融合</a:t>
            </a:r>
            <a:r>
              <a:rPr lang="en-US" altLang="zh-CN" sz="1600" dirty="0">
                <a:latin typeface="HarmonyOS Sans SC" panose="00000500000000000000" pitchFamily="2" charset="-122"/>
                <a:ea typeface="HarmonyOS Sans SC" panose="00000500000000000000" pitchFamily="2" charset="-122"/>
              </a:rPr>
              <a:t>/</a:t>
            </a:r>
            <a:r>
              <a:rPr lang="zh-CN" altLang="en-US" sz="1600" dirty="0">
                <a:latin typeface="HarmonyOS Sans SC" panose="00000500000000000000" pitchFamily="2" charset="-122"/>
                <a:ea typeface="HarmonyOS Sans SC" panose="00000500000000000000" pitchFamily="2" charset="-122"/>
              </a:rPr>
              <a:t>门控融合</a:t>
            </a:r>
          </a:p>
        </p:txBody>
      </p:sp>
      <p:sp>
        <p:nvSpPr>
          <p:cNvPr id="59" name="文本框 58">
            <a:extLst>
              <a:ext uri="{FF2B5EF4-FFF2-40B4-BE49-F238E27FC236}">
                <a16:creationId xmlns:a16="http://schemas.microsoft.com/office/drawing/2014/main" id="{6D48C0A0-25A0-4B61-ADCE-8F4B39AE204B}"/>
              </a:ext>
            </a:extLst>
          </p:cNvPr>
          <p:cNvSpPr txBox="1"/>
          <p:nvPr/>
        </p:nvSpPr>
        <p:spPr>
          <a:xfrm>
            <a:off x="1903184" y="2615855"/>
            <a:ext cx="1669047" cy="369332"/>
          </a:xfrm>
          <a:prstGeom prst="rect">
            <a:avLst/>
          </a:prstGeom>
          <a:noFill/>
        </p:spPr>
        <p:txBody>
          <a:bodyPr wrap="none" rtlCol="0">
            <a:spAutoFit/>
          </a:bodyPr>
          <a:lstStyle/>
          <a:p>
            <a:r>
              <a:rPr lang="zh-CN" altLang="en-US" dirty="0">
                <a:latin typeface="HarmonyOS Sans SC" panose="00000500000000000000" pitchFamily="2" charset="-122"/>
                <a:ea typeface="HarmonyOS Sans SC" panose="00000500000000000000" pitchFamily="2" charset="-122"/>
              </a:rPr>
              <a:t>什么时候融合</a:t>
            </a:r>
            <a:r>
              <a:rPr lang="en-US" altLang="zh-CN" dirty="0">
                <a:latin typeface="HarmonyOS Sans SC" panose="00000500000000000000" pitchFamily="2" charset="-122"/>
                <a:ea typeface="HarmonyOS Sans SC" panose="00000500000000000000" pitchFamily="2" charset="-122"/>
              </a:rPr>
              <a:t>?</a:t>
            </a:r>
            <a:endParaRPr lang="zh-CN" altLang="en-US" dirty="0">
              <a:latin typeface="HarmonyOS Sans SC" panose="00000500000000000000" pitchFamily="2" charset="-122"/>
              <a:ea typeface="HarmonyOS Sans SC" panose="00000500000000000000" pitchFamily="2" charset="-122"/>
            </a:endParaRPr>
          </a:p>
        </p:txBody>
      </p:sp>
      <p:sp>
        <p:nvSpPr>
          <p:cNvPr id="60" name="文本框 59">
            <a:extLst>
              <a:ext uri="{FF2B5EF4-FFF2-40B4-BE49-F238E27FC236}">
                <a16:creationId xmlns:a16="http://schemas.microsoft.com/office/drawing/2014/main" id="{6C771575-7684-43BC-B327-8D8DD038A9C3}"/>
              </a:ext>
            </a:extLst>
          </p:cNvPr>
          <p:cNvSpPr txBox="1"/>
          <p:nvPr/>
        </p:nvSpPr>
        <p:spPr>
          <a:xfrm>
            <a:off x="2505074" y="3054177"/>
            <a:ext cx="6677025" cy="338554"/>
          </a:xfrm>
          <a:prstGeom prst="rect">
            <a:avLst/>
          </a:prstGeom>
          <a:noFill/>
        </p:spPr>
        <p:txBody>
          <a:bodyPr wrap="square">
            <a:spAutoFit/>
          </a:bodyPr>
          <a:lstStyle/>
          <a:p>
            <a:r>
              <a:rPr lang="zh-CN" altLang="en-US" sz="1600" dirty="0">
                <a:latin typeface="HarmonyOS Sans SC" panose="00000500000000000000" pitchFamily="2" charset="-122"/>
                <a:ea typeface="HarmonyOS Sans SC" panose="00000500000000000000" pitchFamily="2" charset="-122"/>
              </a:rPr>
              <a:t>早融合</a:t>
            </a:r>
            <a:r>
              <a:rPr lang="en-US" altLang="zh-CN" sz="1600" dirty="0">
                <a:latin typeface="HarmonyOS Sans SC" panose="00000500000000000000" pitchFamily="2" charset="-122"/>
                <a:ea typeface="HarmonyOS Sans SC" panose="00000500000000000000" pitchFamily="2" charset="-122"/>
              </a:rPr>
              <a:t>(</a:t>
            </a:r>
            <a:r>
              <a:rPr lang="en-US" altLang="zh-CN" sz="1600" dirty="0">
                <a:solidFill>
                  <a:srgbClr val="3063F1"/>
                </a:solidFill>
                <a:latin typeface="HarmonyOS Sans SC" panose="00000500000000000000" pitchFamily="2" charset="-122"/>
                <a:ea typeface="HarmonyOS Sans SC" panose="00000500000000000000" pitchFamily="2" charset="-122"/>
              </a:rPr>
              <a:t>early fusion</a:t>
            </a:r>
            <a:r>
              <a:rPr lang="en-US" altLang="zh-CN" sz="1600" dirty="0">
                <a:latin typeface="HarmonyOS Sans SC" panose="00000500000000000000" pitchFamily="2" charset="-122"/>
                <a:ea typeface="HarmonyOS Sans SC" panose="00000500000000000000" pitchFamily="2" charset="-122"/>
              </a:rPr>
              <a:t>)/</a:t>
            </a:r>
            <a:r>
              <a:rPr lang="zh-CN" altLang="en-US" sz="1600" dirty="0">
                <a:latin typeface="HarmonyOS Sans SC" panose="00000500000000000000" pitchFamily="2" charset="-122"/>
                <a:ea typeface="HarmonyOS Sans SC" panose="00000500000000000000" pitchFamily="2" charset="-122"/>
              </a:rPr>
              <a:t>晚融合</a:t>
            </a:r>
            <a:r>
              <a:rPr lang="en-US" altLang="zh-CN" sz="1600" dirty="0">
                <a:latin typeface="HarmonyOS Sans SC" panose="00000500000000000000" pitchFamily="2" charset="-122"/>
                <a:ea typeface="HarmonyOS Sans SC" panose="00000500000000000000" pitchFamily="2" charset="-122"/>
              </a:rPr>
              <a:t>(</a:t>
            </a:r>
            <a:r>
              <a:rPr lang="en-US" altLang="zh-CN" sz="1600" dirty="0">
                <a:solidFill>
                  <a:srgbClr val="3063F1"/>
                </a:solidFill>
                <a:latin typeface="HarmonyOS Sans SC" panose="00000500000000000000" pitchFamily="2" charset="-122"/>
                <a:ea typeface="HarmonyOS Sans SC" panose="00000500000000000000" pitchFamily="2" charset="-122"/>
              </a:rPr>
              <a:t>late fusion</a:t>
            </a:r>
            <a:r>
              <a:rPr lang="en-US" altLang="zh-CN" sz="1600" dirty="0">
                <a:latin typeface="HarmonyOS Sans SC" panose="00000500000000000000" pitchFamily="2" charset="-122"/>
                <a:ea typeface="HarmonyOS Sans SC" panose="00000500000000000000" pitchFamily="2" charset="-122"/>
              </a:rPr>
              <a:t>)/</a:t>
            </a:r>
            <a:r>
              <a:rPr lang="zh-CN" altLang="en-US" sz="1600" dirty="0">
                <a:latin typeface="HarmonyOS Sans SC" panose="00000500000000000000" pitchFamily="2" charset="-122"/>
                <a:ea typeface="HarmonyOS Sans SC" panose="00000500000000000000" pitchFamily="2" charset="-122"/>
              </a:rPr>
              <a:t>中间融合</a:t>
            </a:r>
            <a:r>
              <a:rPr lang="en-US" altLang="zh-CN" sz="1600" dirty="0">
                <a:latin typeface="HarmonyOS Sans SC" panose="00000500000000000000" pitchFamily="2" charset="-122"/>
                <a:ea typeface="HarmonyOS Sans SC" panose="00000500000000000000" pitchFamily="2" charset="-122"/>
              </a:rPr>
              <a:t>(</a:t>
            </a:r>
            <a:r>
              <a:rPr lang="en-US" altLang="zh-CN" sz="1600" dirty="0">
                <a:solidFill>
                  <a:srgbClr val="3063F1"/>
                </a:solidFill>
                <a:latin typeface="HarmonyOS Sans SC" panose="00000500000000000000" pitchFamily="2" charset="-122"/>
                <a:ea typeface="HarmonyOS Sans SC" panose="00000500000000000000" pitchFamily="2" charset="-122"/>
              </a:rPr>
              <a:t>mid fusion</a:t>
            </a:r>
            <a:r>
              <a:rPr lang="en-US" altLang="zh-CN" sz="1600" dirty="0">
                <a:latin typeface="HarmonyOS Sans SC" panose="00000500000000000000" pitchFamily="2" charset="-122"/>
                <a:ea typeface="HarmonyOS Sans SC" panose="00000500000000000000" pitchFamily="2" charset="-122"/>
              </a:rPr>
              <a:t>)</a:t>
            </a:r>
            <a:endParaRPr lang="zh-CN" altLang="en-US" sz="1600" dirty="0"/>
          </a:p>
        </p:txBody>
      </p:sp>
      <p:grpSp>
        <p:nvGrpSpPr>
          <p:cNvPr id="100" name="组合 99">
            <a:extLst>
              <a:ext uri="{FF2B5EF4-FFF2-40B4-BE49-F238E27FC236}">
                <a16:creationId xmlns:a16="http://schemas.microsoft.com/office/drawing/2014/main" id="{07D62C8A-4334-4199-A2BD-234D39865AAB}"/>
              </a:ext>
            </a:extLst>
          </p:cNvPr>
          <p:cNvGrpSpPr/>
          <p:nvPr/>
        </p:nvGrpSpPr>
        <p:grpSpPr>
          <a:xfrm>
            <a:off x="2599704" y="3779397"/>
            <a:ext cx="1176474" cy="2006324"/>
            <a:chOff x="2661061" y="3870142"/>
            <a:chExt cx="1176474" cy="2006324"/>
          </a:xfrm>
        </p:grpSpPr>
        <p:sp>
          <p:nvSpPr>
            <p:cNvPr id="64" name="矩形: 圆角 63">
              <a:extLst>
                <a:ext uri="{FF2B5EF4-FFF2-40B4-BE49-F238E27FC236}">
                  <a16:creationId xmlns:a16="http://schemas.microsoft.com/office/drawing/2014/main" id="{E98E143A-0CC3-473B-BCB7-C6F4419B9085}"/>
                </a:ext>
              </a:extLst>
            </p:cNvPr>
            <p:cNvSpPr/>
            <p:nvPr/>
          </p:nvSpPr>
          <p:spPr>
            <a:xfrm>
              <a:off x="2880268" y="4103813"/>
              <a:ext cx="709614" cy="642728"/>
            </a:xfrm>
            <a:prstGeom prst="roundRect">
              <a:avLst/>
            </a:prstGeom>
            <a:ln w="9525">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dirty="0"/>
            </a:p>
          </p:txBody>
        </p:sp>
        <p:sp>
          <p:nvSpPr>
            <p:cNvPr id="65" name="弧形 64">
              <a:extLst>
                <a:ext uri="{FF2B5EF4-FFF2-40B4-BE49-F238E27FC236}">
                  <a16:creationId xmlns:a16="http://schemas.microsoft.com/office/drawing/2014/main" id="{29339B66-333F-49E1-BCF0-B29B0F306E99}"/>
                </a:ext>
              </a:extLst>
            </p:cNvPr>
            <p:cNvSpPr/>
            <p:nvPr/>
          </p:nvSpPr>
          <p:spPr>
            <a:xfrm>
              <a:off x="2857649" y="5030600"/>
              <a:ext cx="904875" cy="845866"/>
            </a:xfrm>
            <a:prstGeom prst="arc">
              <a:avLst>
                <a:gd name="adj1" fmla="val 16261213"/>
                <a:gd name="adj2" fmla="val 71869"/>
              </a:avLst>
            </a:prstGeom>
            <a:ln>
              <a:headEnd type="triangle" w="med" len="med"/>
              <a:tailEnd type="non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66" name="弧形 65">
              <a:extLst>
                <a:ext uri="{FF2B5EF4-FFF2-40B4-BE49-F238E27FC236}">
                  <a16:creationId xmlns:a16="http://schemas.microsoft.com/office/drawing/2014/main" id="{A25EBA0D-3386-4B6C-AB84-10E042EF78CF}"/>
                </a:ext>
              </a:extLst>
            </p:cNvPr>
            <p:cNvSpPr/>
            <p:nvPr/>
          </p:nvSpPr>
          <p:spPr>
            <a:xfrm flipH="1">
              <a:off x="2736072" y="5030600"/>
              <a:ext cx="904875" cy="845866"/>
            </a:xfrm>
            <a:prstGeom prst="arc">
              <a:avLst>
                <a:gd name="adj1" fmla="val 16363822"/>
                <a:gd name="adj2" fmla="val 72366"/>
              </a:avLst>
            </a:prstGeom>
            <a:ln>
              <a:headEnd type="triangle" w="med" len="med"/>
              <a:tailEnd type="non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C67BA5FF-B446-439D-B829-D9C23627112F}"/>
                </a:ext>
              </a:extLst>
            </p:cNvPr>
            <p:cNvSpPr/>
            <p:nvPr/>
          </p:nvSpPr>
          <p:spPr>
            <a:xfrm>
              <a:off x="2661061" y="5480821"/>
              <a:ext cx="150021" cy="150021"/>
            </a:xfrm>
            <a:prstGeom prst="ellipse">
              <a:avLst/>
            </a:prstGeom>
            <a:ln w="952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D4C39CB2-6DEA-4698-9906-8A071D99C01C}"/>
                </a:ext>
              </a:extLst>
            </p:cNvPr>
            <p:cNvSpPr/>
            <p:nvPr/>
          </p:nvSpPr>
          <p:spPr>
            <a:xfrm>
              <a:off x="3687514" y="5480821"/>
              <a:ext cx="150021" cy="150021"/>
            </a:xfrm>
            <a:prstGeom prst="ellipse">
              <a:avLst/>
            </a:prstGeom>
            <a:ln w="952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BC2CA7C6-A2E6-4CB8-B7C2-20B2A9BF4607}"/>
                </a:ext>
              </a:extLst>
            </p:cNvPr>
            <p:cNvSpPr/>
            <p:nvPr/>
          </p:nvSpPr>
          <p:spPr>
            <a:xfrm>
              <a:off x="3160065" y="4955589"/>
              <a:ext cx="150021" cy="150021"/>
            </a:xfrm>
            <a:prstGeom prst="ellipse">
              <a:avLst/>
            </a:prstGeom>
            <a:ln w="952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cxnSp>
          <p:nvCxnSpPr>
            <p:cNvPr id="15" name="直接箭头连接符 14">
              <a:extLst>
                <a:ext uri="{FF2B5EF4-FFF2-40B4-BE49-F238E27FC236}">
                  <a16:creationId xmlns:a16="http://schemas.microsoft.com/office/drawing/2014/main" id="{B6BCAF75-F443-4AC7-9B82-B591513CF6C2}"/>
                </a:ext>
              </a:extLst>
            </p:cNvPr>
            <p:cNvCxnSpPr>
              <a:cxnSpLocks/>
              <a:stCxn id="69" idx="0"/>
              <a:endCxn id="64" idx="2"/>
            </p:cNvCxnSpPr>
            <p:nvPr/>
          </p:nvCxnSpPr>
          <p:spPr>
            <a:xfrm flipH="1" flipV="1">
              <a:off x="3235075" y="4746541"/>
              <a:ext cx="1" cy="2090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0" name="直接箭头连接符 69">
              <a:extLst>
                <a:ext uri="{FF2B5EF4-FFF2-40B4-BE49-F238E27FC236}">
                  <a16:creationId xmlns:a16="http://schemas.microsoft.com/office/drawing/2014/main" id="{CBED5825-F128-488B-A3CC-E37B88267F7B}"/>
                </a:ext>
              </a:extLst>
            </p:cNvPr>
            <p:cNvCxnSpPr>
              <a:cxnSpLocks/>
              <a:stCxn id="64" idx="0"/>
            </p:cNvCxnSpPr>
            <p:nvPr/>
          </p:nvCxnSpPr>
          <p:spPr>
            <a:xfrm flipV="1">
              <a:off x="3235075" y="3870142"/>
              <a:ext cx="0" cy="2336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101" name="组合 100">
            <a:extLst>
              <a:ext uri="{FF2B5EF4-FFF2-40B4-BE49-F238E27FC236}">
                <a16:creationId xmlns:a16="http://schemas.microsoft.com/office/drawing/2014/main" id="{3DB51FEB-820F-47C0-A84A-956805C9E240}"/>
              </a:ext>
            </a:extLst>
          </p:cNvPr>
          <p:cNvGrpSpPr/>
          <p:nvPr/>
        </p:nvGrpSpPr>
        <p:grpSpPr>
          <a:xfrm>
            <a:off x="4837982" y="3779397"/>
            <a:ext cx="1759876" cy="1770270"/>
            <a:chOff x="5229885" y="3798673"/>
            <a:chExt cx="1759876" cy="1770270"/>
          </a:xfrm>
        </p:grpSpPr>
        <p:sp>
          <p:nvSpPr>
            <p:cNvPr id="7" name="矩形: 圆角 6">
              <a:extLst>
                <a:ext uri="{FF2B5EF4-FFF2-40B4-BE49-F238E27FC236}">
                  <a16:creationId xmlns:a16="http://schemas.microsoft.com/office/drawing/2014/main" id="{9F8E43F1-5A0B-4CA2-8CFB-DFC39E1CE3FD}"/>
                </a:ext>
              </a:extLst>
            </p:cNvPr>
            <p:cNvSpPr/>
            <p:nvPr/>
          </p:nvSpPr>
          <p:spPr>
            <a:xfrm>
              <a:off x="5229885" y="4475468"/>
              <a:ext cx="709614" cy="699700"/>
            </a:xfrm>
            <a:prstGeom prst="roundRect">
              <a:avLst/>
            </a:prstGeom>
            <a:ln w="9525">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61" name="矩形: 圆角 60">
              <a:extLst>
                <a:ext uri="{FF2B5EF4-FFF2-40B4-BE49-F238E27FC236}">
                  <a16:creationId xmlns:a16="http://schemas.microsoft.com/office/drawing/2014/main" id="{6678FD92-4DE7-460B-87D1-77238DB5E906}"/>
                </a:ext>
              </a:extLst>
            </p:cNvPr>
            <p:cNvSpPr/>
            <p:nvPr/>
          </p:nvSpPr>
          <p:spPr>
            <a:xfrm>
              <a:off x="6280147" y="4475467"/>
              <a:ext cx="709614" cy="699701"/>
            </a:xfrm>
            <a:prstGeom prst="roundRect">
              <a:avLst/>
            </a:prstGeom>
            <a:ln w="9525">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618DFB6A-6496-4974-84B1-D5B9E2E9A6B3}"/>
                </a:ext>
              </a:extLst>
            </p:cNvPr>
            <p:cNvSpPr/>
            <p:nvPr/>
          </p:nvSpPr>
          <p:spPr>
            <a:xfrm>
              <a:off x="5730079" y="4036997"/>
              <a:ext cx="904875" cy="845866"/>
            </a:xfrm>
            <a:prstGeom prst="arc">
              <a:avLst>
                <a:gd name="adj1" fmla="val 16261213"/>
                <a:gd name="adj2" fmla="val 71869"/>
              </a:avLst>
            </a:prstGeom>
            <a:ln>
              <a:headEnd type="triangle" w="med" len="med"/>
              <a:tailEnd type="non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62" name="弧形 61">
              <a:extLst>
                <a:ext uri="{FF2B5EF4-FFF2-40B4-BE49-F238E27FC236}">
                  <a16:creationId xmlns:a16="http://schemas.microsoft.com/office/drawing/2014/main" id="{FF1465C4-B9D0-4841-AA07-69D8CEEC7DC7}"/>
                </a:ext>
              </a:extLst>
            </p:cNvPr>
            <p:cNvSpPr/>
            <p:nvPr/>
          </p:nvSpPr>
          <p:spPr>
            <a:xfrm flipH="1">
              <a:off x="5608502" y="4036997"/>
              <a:ext cx="904875" cy="845866"/>
            </a:xfrm>
            <a:prstGeom prst="arc">
              <a:avLst>
                <a:gd name="adj1" fmla="val 16363822"/>
                <a:gd name="adj2" fmla="val 72366"/>
              </a:avLst>
            </a:prstGeom>
            <a:ln>
              <a:headEnd type="triangle" w="med" len="med"/>
              <a:tailEnd type="non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BBC30FA5-9A7A-4819-B763-B6E409AB90EB}"/>
                </a:ext>
              </a:extLst>
            </p:cNvPr>
            <p:cNvSpPr/>
            <p:nvPr/>
          </p:nvSpPr>
          <p:spPr>
            <a:xfrm>
              <a:off x="6043210" y="3961113"/>
              <a:ext cx="150021" cy="150021"/>
            </a:xfrm>
            <a:prstGeom prst="ellipse">
              <a:avLst/>
            </a:prstGeom>
            <a:ln w="952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2621E16C-FE56-4075-8DE0-ED32249CF6A8}"/>
                </a:ext>
              </a:extLst>
            </p:cNvPr>
            <p:cNvSpPr/>
            <p:nvPr/>
          </p:nvSpPr>
          <p:spPr>
            <a:xfrm>
              <a:off x="5509681" y="5418922"/>
              <a:ext cx="150021" cy="150021"/>
            </a:xfrm>
            <a:prstGeom prst="ellipse">
              <a:avLst/>
            </a:prstGeom>
            <a:ln w="952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E0F4F8F7-3EAA-4941-96CE-B5B16305EEB8}"/>
                </a:ext>
              </a:extLst>
            </p:cNvPr>
            <p:cNvSpPr/>
            <p:nvPr/>
          </p:nvSpPr>
          <p:spPr>
            <a:xfrm>
              <a:off x="6559943" y="5418921"/>
              <a:ext cx="150021" cy="150021"/>
            </a:xfrm>
            <a:prstGeom prst="ellipse">
              <a:avLst/>
            </a:prstGeom>
            <a:ln w="952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cxnSp>
          <p:nvCxnSpPr>
            <p:cNvPr id="73" name="直接箭头连接符 72">
              <a:extLst>
                <a:ext uri="{FF2B5EF4-FFF2-40B4-BE49-F238E27FC236}">
                  <a16:creationId xmlns:a16="http://schemas.microsoft.com/office/drawing/2014/main" id="{A8F0FCD2-9205-45CC-943E-145C26C9E5CA}"/>
                </a:ext>
              </a:extLst>
            </p:cNvPr>
            <p:cNvCxnSpPr>
              <a:cxnSpLocks/>
              <a:stCxn id="71" idx="0"/>
              <a:endCxn id="7" idx="2"/>
            </p:cNvCxnSpPr>
            <p:nvPr/>
          </p:nvCxnSpPr>
          <p:spPr>
            <a:xfrm flipV="1">
              <a:off x="5584692" y="5175168"/>
              <a:ext cx="0" cy="2437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5" name="直接箭头连接符 74">
              <a:extLst>
                <a:ext uri="{FF2B5EF4-FFF2-40B4-BE49-F238E27FC236}">
                  <a16:creationId xmlns:a16="http://schemas.microsoft.com/office/drawing/2014/main" id="{6356C99A-87A4-4983-A7A3-CB4A4B88320E}"/>
                </a:ext>
              </a:extLst>
            </p:cNvPr>
            <p:cNvCxnSpPr>
              <a:cxnSpLocks/>
              <a:stCxn id="72" idx="0"/>
              <a:endCxn id="61" idx="2"/>
            </p:cNvCxnSpPr>
            <p:nvPr/>
          </p:nvCxnSpPr>
          <p:spPr>
            <a:xfrm flipV="1">
              <a:off x="6634954" y="5175168"/>
              <a:ext cx="0" cy="24375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9" name="直接箭头连接符 78">
              <a:extLst>
                <a:ext uri="{FF2B5EF4-FFF2-40B4-BE49-F238E27FC236}">
                  <a16:creationId xmlns:a16="http://schemas.microsoft.com/office/drawing/2014/main" id="{143FC465-D11D-48B0-8200-C80D2F91F072}"/>
                </a:ext>
              </a:extLst>
            </p:cNvPr>
            <p:cNvCxnSpPr>
              <a:cxnSpLocks/>
              <a:stCxn id="11" idx="0"/>
            </p:cNvCxnSpPr>
            <p:nvPr/>
          </p:nvCxnSpPr>
          <p:spPr>
            <a:xfrm flipV="1">
              <a:off x="6118221" y="3798673"/>
              <a:ext cx="0" cy="1624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102" name="组合 101">
            <a:extLst>
              <a:ext uri="{FF2B5EF4-FFF2-40B4-BE49-F238E27FC236}">
                <a16:creationId xmlns:a16="http://schemas.microsoft.com/office/drawing/2014/main" id="{7810E546-83D5-41C0-9E90-7FFC062FE0C4}"/>
              </a:ext>
            </a:extLst>
          </p:cNvPr>
          <p:cNvGrpSpPr/>
          <p:nvPr/>
        </p:nvGrpSpPr>
        <p:grpSpPr>
          <a:xfrm>
            <a:off x="7652734" y="3779397"/>
            <a:ext cx="1759876" cy="1770096"/>
            <a:chOff x="7707163" y="3866696"/>
            <a:chExt cx="1759876" cy="1770096"/>
          </a:xfrm>
        </p:grpSpPr>
        <p:sp>
          <p:nvSpPr>
            <p:cNvPr id="82" name="矩形: 圆角 81">
              <a:extLst>
                <a:ext uri="{FF2B5EF4-FFF2-40B4-BE49-F238E27FC236}">
                  <a16:creationId xmlns:a16="http://schemas.microsoft.com/office/drawing/2014/main" id="{978E2361-2848-4D1C-96B4-71B08CAF9913}"/>
                </a:ext>
              </a:extLst>
            </p:cNvPr>
            <p:cNvSpPr/>
            <p:nvPr/>
          </p:nvSpPr>
          <p:spPr>
            <a:xfrm>
              <a:off x="7707163" y="4955589"/>
              <a:ext cx="709614" cy="287427"/>
            </a:xfrm>
            <a:prstGeom prst="roundRect">
              <a:avLst/>
            </a:prstGeom>
            <a:ln w="9525">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83" name="矩形: 圆角 82">
              <a:extLst>
                <a:ext uri="{FF2B5EF4-FFF2-40B4-BE49-F238E27FC236}">
                  <a16:creationId xmlns:a16="http://schemas.microsoft.com/office/drawing/2014/main" id="{2BC11416-A738-4292-BCA3-CFFAEEDC277C}"/>
                </a:ext>
              </a:extLst>
            </p:cNvPr>
            <p:cNvSpPr/>
            <p:nvPr/>
          </p:nvSpPr>
          <p:spPr>
            <a:xfrm>
              <a:off x="8757425" y="4955589"/>
              <a:ext cx="709614" cy="287428"/>
            </a:xfrm>
            <a:prstGeom prst="roundRect">
              <a:avLst/>
            </a:prstGeom>
            <a:ln w="9525">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B643D075-89FD-4F9E-A0A8-9C8D508FEC62}"/>
                </a:ext>
              </a:extLst>
            </p:cNvPr>
            <p:cNvSpPr/>
            <p:nvPr/>
          </p:nvSpPr>
          <p:spPr>
            <a:xfrm>
              <a:off x="7986959" y="5486771"/>
              <a:ext cx="150021" cy="150021"/>
            </a:xfrm>
            <a:prstGeom prst="ellipse">
              <a:avLst/>
            </a:prstGeom>
            <a:ln w="952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D27E34CB-FFF3-4B0A-9512-FABE58F89D8A}"/>
                </a:ext>
              </a:extLst>
            </p:cNvPr>
            <p:cNvSpPr/>
            <p:nvPr/>
          </p:nvSpPr>
          <p:spPr>
            <a:xfrm>
              <a:off x="9037221" y="5486770"/>
              <a:ext cx="150021" cy="150021"/>
            </a:xfrm>
            <a:prstGeom prst="ellipse">
              <a:avLst/>
            </a:prstGeom>
            <a:ln w="952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cxnSp>
          <p:nvCxnSpPr>
            <p:cNvPr id="86" name="直接箭头连接符 85">
              <a:extLst>
                <a:ext uri="{FF2B5EF4-FFF2-40B4-BE49-F238E27FC236}">
                  <a16:creationId xmlns:a16="http://schemas.microsoft.com/office/drawing/2014/main" id="{5A8D658B-0608-4C10-9D9B-7D8049F4C572}"/>
                </a:ext>
              </a:extLst>
            </p:cNvPr>
            <p:cNvCxnSpPr>
              <a:cxnSpLocks/>
              <a:stCxn id="84" idx="0"/>
              <a:endCxn id="82" idx="2"/>
            </p:cNvCxnSpPr>
            <p:nvPr/>
          </p:nvCxnSpPr>
          <p:spPr>
            <a:xfrm flipV="1">
              <a:off x="8061970" y="5243016"/>
              <a:ext cx="0" cy="2437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7" name="直接箭头连接符 86">
              <a:extLst>
                <a:ext uri="{FF2B5EF4-FFF2-40B4-BE49-F238E27FC236}">
                  <a16:creationId xmlns:a16="http://schemas.microsoft.com/office/drawing/2014/main" id="{60F8EBB0-39A8-4F5A-91B8-981740277536}"/>
                </a:ext>
              </a:extLst>
            </p:cNvPr>
            <p:cNvCxnSpPr>
              <a:cxnSpLocks/>
              <a:stCxn id="85" idx="0"/>
              <a:endCxn id="83" idx="2"/>
            </p:cNvCxnSpPr>
            <p:nvPr/>
          </p:nvCxnSpPr>
          <p:spPr>
            <a:xfrm flipV="1">
              <a:off x="9112232" y="5243017"/>
              <a:ext cx="0" cy="24375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1" name="弧形 90">
              <a:extLst>
                <a:ext uri="{FF2B5EF4-FFF2-40B4-BE49-F238E27FC236}">
                  <a16:creationId xmlns:a16="http://schemas.microsoft.com/office/drawing/2014/main" id="{FADDE3AE-5EF9-4448-B7B1-CF0529FE701B}"/>
                </a:ext>
              </a:extLst>
            </p:cNvPr>
            <p:cNvSpPr/>
            <p:nvPr/>
          </p:nvSpPr>
          <p:spPr>
            <a:xfrm>
              <a:off x="8207356" y="4511215"/>
              <a:ext cx="904875" cy="845866"/>
            </a:xfrm>
            <a:prstGeom prst="arc">
              <a:avLst>
                <a:gd name="adj1" fmla="val 16261213"/>
                <a:gd name="adj2" fmla="val 71869"/>
              </a:avLst>
            </a:prstGeom>
            <a:ln>
              <a:headEnd type="triangle" w="med" len="med"/>
              <a:tailEnd type="non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92" name="弧形 91">
              <a:extLst>
                <a:ext uri="{FF2B5EF4-FFF2-40B4-BE49-F238E27FC236}">
                  <a16:creationId xmlns:a16="http://schemas.microsoft.com/office/drawing/2014/main" id="{3516E309-D391-41E7-A613-65E0A871CDC8}"/>
                </a:ext>
              </a:extLst>
            </p:cNvPr>
            <p:cNvSpPr/>
            <p:nvPr/>
          </p:nvSpPr>
          <p:spPr>
            <a:xfrm flipH="1">
              <a:off x="8085779" y="4511215"/>
              <a:ext cx="904875" cy="845866"/>
            </a:xfrm>
            <a:prstGeom prst="arc">
              <a:avLst>
                <a:gd name="adj1" fmla="val 16363822"/>
                <a:gd name="adj2" fmla="val 72366"/>
              </a:avLst>
            </a:prstGeom>
            <a:ln>
              <a:headEnd type="triangle" w="med" len="med"/>
              <a:tailEnd type="non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93" name="椭圆 92">
              <a:extLst>
                <a:ext uri="{FF2B5EF4-FFF2-40B4-BE49-F238E27FC236}">
                  <a16:creationId xmlns:a16="http://schemas.microsoft.com/office/drawing/2014/main" id="{3E5CB445-78E0-4F4B-A557-53665343C000}"/>
                </a:ext>
              </a:extLst>
            </p:cNvPr>
            <p:cNvSpPr/>
            <p:nvPr/>
          </p:nvSpPr>
          <p:spPr>
            <a:xfrm>
              <a:off x="8520487" y="4435331"/>
              <a:ext cx="150021" cy="150021"/>
            </a:xfrm>
            <a:prstGeom prst="ellipse">
              <a:avLst/>
            </a:prstGeom>
            <a:ln w="952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cxnSp>
          <p:nvCxnSpPr>
            <p:cNvPr id="94" name="直接箭头连接符 93">
              <a:extLst>
                <a:ext uri="{FF2B5EF4-FFF2-40B4-BE49-F238E27FC236}">
                  <a16:creationId xmlns:a16="http://schemas.microsoft.com/office/drawing/2014/main" id="{954AC618-1957-4665-9FC2-A708544AD192}"/>
                </a:ext>
              </a:extLst>
            </p:cNvPr>
            <p:cNvCxnSpPr>
              <a:cxnSpLocks/>
              <a:stCxn id="93" idx="0"/>
            </p:cNvCxnSpPr>
            <p:nvPr/>
          </p:nvCxnSpPr>
          <p:spPr>
            <a:xfrm flipV="1">
              <a:off x="8595498" y="4272891"/>
              <a:ext cx="0" cy="1624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5" name="矩形: 圆角 94">
              <a:extLst>
                <a:ext uri="{FF2B5EF4-FFF2-40B4-BE49-F238E27FC236}">
                  <a16:creationId xmlns:a16="http://schemas.microsoft.com/office/drawing/2014/main" id="{8E9EF77D-556B-4D46-867E-028B404E2DBD}"/>
                </a:ext>
              </a:extLst>
            </p:cNvPr>
            <p:cNvSpPr/>
            <p:nvPr/>
          </p:nvSpPr>
          <p:spPr>
            <a:xfrm>
              <a:off x="8240690" y="4029136"/>
              <a:ext cx="709614" cy="234455"/>
            </a:xfrm>
            <a:prstGeom prst="roundRect">
              <a:avLst/>
            </a:prstGeom>
            <a:ln w="9525">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dirty="0"/>
            </a:p>
          </p:txBody>
        </p:sp>
        <p:cxnSp>
          <p:nvCxnSpPr>
            <p:cNvPr id="98" name="直接箭头连接符 97">
              <a:extLst>
                <a:ext uri="{FF2B5EF4-FFF2-40B4-BE49-F238E27FC236}">
                  <a16:creationId xmlns:a16="http://schemas.microsoft.com/office/drawing/2014/main" id="{668BEEF1-8BD7-4278-B359-30AA1DBADF7D}"/>
                </a:ext>
              </a:extLst>
            </p:cNvPr>
            <p:cNvCxnSpPr>
              <a:cxnSpLocks/>
              <a:stCxn id="95" idx="0"/>
            </p:cNvCxnSpPr>
            <p:nvPr/>
          </p:nvCxnSpPr>
          <p:spPr>
            <a:xfrm flipV="1">
              <a:off x="8595497" y="3866696"/>
              <a:ext cx="1" cy="1624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104" name="文本框 103">
            <a:extLst>
              <a:ext uri="{FF2B5EF4-FFF2-40B4-BE49-F238E27FC236}">
                <a16:creationId xmlns:a16="http://schemas.microsoft.com/office/drawing/2014/main" id="{E2D4421C-38FD-4528-ADAF-EE33066AB1B2}"/>
              </a:ext>
            </a:extLst>
          </p:cNvPr>
          <p:cNvSpPr txBox="1"/>
          <p:nvPr/>
        </p:nvSpPr>
        <p:spPr>
          <a:xfrm>
            <a:off x="2728209" y="5638449"/>
            <a:ext cx="922159" cy="369332"/>
          </a:xfrm>
          <a:prstGeom prst="rect">
            <a:avLst/>
          </a:prstGeom>
          <a:noFill/>
        </p:spPr>
        <p:txBody>
          <a:bodyPr wrap="square">
            <a:spAutoFit/>
          </a:bodyPr>
          <a:lstStyle/>
          <a:p>
            <a:r>
              <a:rPr lang="zh-CN" altLang="en-US" sz="1800" dirty="0">
                <a:latin typeface="HarmonyOS Sans SC" panose="00000500000000000000" pitchFamily="2" charset="-122"/>
                <a:ea typeface="HarmonyOS Sans SC" panose="00000500000000000000" pitchFamily="2" charset="-122"/>
              </a:rPr>
              <a:t>早融合</a:t>
            </a:r>
            <a:endParaRPr lang="zh-CN" altLang="en-US" dirty="0"/>
          </a:p>
        </p:txBody>
      </p:sp>
      <p:sp>
        <p:nvSpPr>
          <p:cNvPr id="105" name="文本框 104">
            <a:extLst>
              <a:ext uri="{FF2B5EF4-FFF2-40B4-BE49-F238E27FC236}">
                <a16:creationId xmlns:a16="http://schemas.microsoft.com/office/drawing/2014/main" id="{0D02F859-8BD8-43FF-8A8A-421821DEE155}"/>
              </a:ext>
            </a:extLst>
          </p:cNvPr>
          <p:cNvSpPr txBox="1"/>
          <p:nvPr/>
        </p:nvSpPr>
        <p:spPr>
          <a:xfrm>
            <a:off x="5301506" y="5638524"/>
            <a:ext cx="922159" cy="369332"/>
          </a:xfrm>
          <a:prstGeom prst="rect">
            <a:avLst/>
          </a:prstGeom>
          <a:noFill/>
        </p:spPr>
        <p:txBody>
          <a:bodyPr wrap="square">
            <a:spAutoFit/>
          </a:bodyPr>
          <a:lstStyle/>
          <a:p>
            <a:r>
              <a:rPr lang="zh-CN" altLang="en-US" dirty="0">
                <a:latin typeface="HarmonyOS Sans SC" panose="00000500000000000000" pitchFamily="2" charset="-122"/>
                <a:ea typeface="HarmonyOS Sans SC" panose="00000500000000000000" pitchFamily="2" charset="-122"/>
              </a:rPr>
              <a:t>晚</a:t>
            </a:r>
            <a:r>
              <a:rPr lang="zh-CN" altLang="en-US" sz="1800" dirty="0">
                <a:latin typeface="HarmonyOS Sans SC" panose="00000500000000000000" pitchFamily="2" charset="-122"/>
                <a:ea typeface="HarmonyOS Sans SC" panose="00000500000000000000" pitchFamily="2" charset="-122"/>
              </a:rPr>
              <a:t>融合</a:t>
            </a:r>
            <a:endParaRPr lang="zh-CN" altLang="en-US" dirty="0"/>
          </a:p>
        </p:txBody>
      </p:sp>
      <p:sp>
        <p:nvSpPr>
          <p:cNvPr id="106" name="文本框 105">
            <a:extLst>
              <a:ext uri="{FF2B5EF4-FFF2-40B4-BE49-F238E27FC236}">
                <a16:creationId xmlns:a16="http://schemas.microsoft.com/office/drawing/2014/main" id="{564DF6BD-D19B-46A5-B650-E8E39638674C}"/>
              </a:ext>
            </a:extLst>
          </p:cNvPr>
          <p:cNvSpPr txBox="1"/>
          <p:nvPr/>
        </p:nvSpPr>
        <p:spPr>
          <a:xfrm>
            <a:off x="8007540" y="5638925"/>
            <a:ext cx="1121466" cy="369332"/>
          </a:xfrm>
          <a:prstGeom prst="rect">
            <a:avLst/>
          </a:prstGeom>
          <a:noFill/>
        </p:spPr>
        <p:txBody>
          <a:bodyPr wrap="square">
            <a:spAutoFit/>
          </a:bodyPr>
          <a:lstStyle/>
          <a:p>
            <a:r>
              <a:rPr lang="zh-CN" altLang="en-US" sz="1800" dirty="0">
                <a:latin typeface="HarmonyOS Sans SC" panose="00000500000000000000" pitchFamily="2" charset="-122"/>
                <a:ea typeface="HarmonyOS Sans SC" panose="00000500000000000000" pitchFamily="2" charset="-122"/>
              </a:rPr>
              <a:t>中间融合</a:t>
            </a:r>
            <a:endParaRPr lang="zh-CN" altLang="en-US" dirty="0"/>
          </a:p>
        </p:txBody>
      </p:sp>
    </p:spTree>
    <p:extLst>
      <p:ext uri="{BB962C8B-B14F-4D97-AF65-F5344CB8AC3E}">
        <p14:creationId xmlns:p14="http://schemas.microsoft.com/office/powerpoint/2010/main" val="28624194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7"/>
                                        </p:tgtEl>
                                        <p:attrNameLst>
                                          <p:attrName>style.visibility</p:attrName>
                                        </p:attrNameLst>
                                      </p:cBhvr>
                                      <p:to>
                                        <p:strVal val="visible"/>
                                      </p:to>
                                    </p:set>
                                    <p:animEffect transition="in" filter="fade">
                                      <p:cBhvr>
                                        <p:cTn id="12" dur="500"/>
                                        <p:tgtEl>
                                          <p:spTgt spid="5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fade">
                                      <p:cBhvr>
                                        <p:cTn id="15" dur="500"/>
                                        <p:tgtEl>
                                          <p:spTgt spid="5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9"/>
                                        </p:tgtEl>
                                        <p:attrNameLst>
                                          <p:attrName>style.visibility</p:attrName>
                                        </p:attrNameLst>
                                      </p:cBhvr>
                                      <p:to>
                                        <p:strVal val="visible"/>
                                      </p:to>
                                    </p:set>
                                    <p:animEffect transition="in" filter="fade">
                                      <p:cBhvr>
                                        <p:cTn id="20" dur="500"/>
                                        <p:tgtEl>
                                          <p:spTgt spid="5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500"/>
                                        <p:tgtEl>
                                          <p:spTgt spid="60"/>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00"/>
                                        </p:tgtEl>
                                        <p:attrNameLst>
                                          <p:attrName>style.visibility</p:attrName>
                                        </p:attrNameLst>
                                      </p:cBhvr>
                                      <p:to>
                                        <p:strVal val="visible"/>
                                      </p:to>
                                    </p:set>
                                    <p:animEffect transition="in" filter="fade">
                                      <p:cBhvr>
                                        <p:cTn id="30" dur="500"/>
                                        <p:tgtEl>
                                          <p:spTgt spid="10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04"/>
                                        </p:tgtEl>
                                        <p:attrNameLst>
                                          <p:attrName>style.visibility</p:attrName>
                                        </p:attrNameLst>
                                      </p:cBhvr>
                                      <p:to>
                                        <p:strVal val="visible"/>
                                      </p:to>
                                    </p:set>
                                    <p:animEffect transition="in" filter="fade">
                                      <p:cBhvr>
                                        <p:cTn id="33" dur="500"/>
                                        <p:tgtEl>
                                          <p:spTgt spid="10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01"/>
                                        </p:tgtEl>
                                        <p:attrNameLst>
                                          <p:attrName>style.visibility</p:attrName>
                                        </p:attrNameLst>
                                      </p:cBhvr>
                                      <p:to>
                                        <p:strVal val="visible"/>
                                      </p:to>
                                    </p:set>
                                    <p:animEffect transition="in" filter="fade">
                                      <p:cBhvr>
                                        <p:cTn id="38" dur="500"/>
                                        <p:tgtEl>
                                          <p:spTgt spid="10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05"/>
                                        </p:tgtEl>
                                        <p:attrNameLst>
                                          <p:attrName>style.visibility</p:attrName>
                                        </p:attrNameLst>
                                      </p:cBhvr>
                                      <p:to>
                                        <p:strVal val="visible"/>
                                      </p:to>
                                    </p:set>
                                    <p:animEffect transition="in" filter="fade">
                                      <p:cBhvr>
                                        <p:cTn id="41" dur="500"/>
                                        <p:tgtEl>
                                          <p:spTgt spid="105"/>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02"/>
                                        </p:tgtEl>
                                        <p:attrNameLst>
                                          <p:attrName>style.visibility</p:attrName>
                                        </p:attrNameLst>
                                      </p:cBhvr>
                                      <p:to>
                                        <p:strVal val="visible"/>
                                      </p:to>
                                    </p:set>
                                    <p:animEffect transition="in" filter="fade">
                                      <p:cBhvr>
                                        <p:cTn id="46" dur="500"/>
                                        <p:tgtEl>
                                          <p:spTgt spid="102"/>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06"/>
                                        </p:tgtEl>
                                        <p:attrNameLst>
                                          <p:attrName>style.visibility</p:attrName>
                                        </p:attrNameLst>
                                      </p:cBhvr>
                                      <p:to>
                                        <p:strVal val="visible"/>
                                      </p:to>
                                    </p:set>
                                    <p:animEffect transition="in" filter="fade">
                                      <p:cBhvr>
                                        <p:cTn id="49" dur="500"/>
                                        <p:tgtEl>
                                          <p:spTgt spid="106"/>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55"/>
                                        </p:tgtEl>
                                        <p:attrNameLst>
                                          <p:attrName>style.visibility</p:attrName>
                                        </p:attrNameLst>
                                      </p:cBhvr>
                                      <p:to>
                                        <p:strVal val="visible"/>
                                      </p:to>
                                    </p:set>
                                    <p:animEffect transition="in" filter="fade">
                                      <p:cBhvr>
                                        <p:cTn id="54"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54" grpId="0"/>
      <p:bldP spid="57" grpId="0"/>
      <p:bldP spid="58" grpId="0"/>
      <p:bldP spid="59" grpId="0"/>
      <p:bldP spid="60" grpId="0"/>
      <p:bldP spid="104" grpId="0"/>
      <p:bldP spid="105" grpId="0"/>
      <p:bldP spid="10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01C2E77-1D73-413D-8D0C-EA9B56EC64F8}"/>
              </a:ext>
            </a:extLst>
          </p:cNvPr>
          <p:cNvSpPr txBox="1"/>
          <p:nvPr/>
        </p:nvSpPr>
        <p:spPr>
          <a:xfrm>
            <a:off x="450881" y="524360"/>
            <a:ext cx="7579319" cy="369332"/>
          </a:xfrm>
          <a:prstGeom prst="rect">
            <a:avLst/>
          </a:prstGeom>
          <a:noFill/>
        </p:spPr>
        <p:txBody>
          <a:bodyPr wrap="none" rtlCol="0">
            <a:spAutoFit/>
          </a:bodyPr>
          <a:lstStyle/>
          <a:p>
            <a:r>
              <a:rPr lang="en-US" altLang="zh-CN" sz="1800" dirty="0"/>
              <a:t>Integrating Multimodal Information in Large Pretrained Transformers. </a:t>
            </a:r>
            <a:endParaRPr lang="zh-CN" altLang="en-US"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CF63EB29-D8AD-4BEE-9B0B-BDD85032ACF0}"/>
              </a:ext>
            </a:extLst>
          </p:cNvPr>
          <p:cNvSpPr txBox="1"/>
          <p:nvPr/>
        </p:nvSpPr>
        <p:spPr>
          <a:xfrm>
            <a:off x="1903185" y="1252258"/>
            <a:ext cx="8036174" cy="369332"/>
          </a:xfrm>
          <a:prstGeom prst="rect">
            <a:avLst/>
          </a:prstGeom>
          <a:noFill/>
        </p:spPr>
        <p:txBody>
          <a:bodyPr wrap="none" rtlCol="0">
            <a:spAutoFit/>
          </a:bodyPr>
          <a:lstStyle/>
          <a:p>
            <a:r>
              <a:rPr lang="zh-CN" altLang="en-US" dirty="0">
                <a:latin typeface="HarmonyOS Sans SC" panose="00000500000000000000" pitchFamily="2" charset="-122"/>
                <a:ea typeface="HarmonyOS Sans SC" panose="00000500000000000000" pitchFamily="2" charset="-122"/>
              </a:rPr>
              <a:t>预训练模型取得了成功</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但是仅仅在文本模态</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多模态语言的微调依然缺乏研究</a:t>
            </a:r>
            <a:r>
              <a:rPr lang="en-US" altLang="zh-CN" dirty="0">
                <a:latin typeface="HarmonyOS Sans SC" panose="00000500000000000000" pitchFamily="2" charset="-122"/>
                <a:ea typeface="HarmonyOS Sans SC" panose="00000500000000000000" pitchFamily="2" charset="-122"/>
              </a:rPr>
              <a:t>.</a:t>
            </a:r>
            <a:endParaRPr lang="zh-CN" altLang="en-US" dirty="0">
              <a:latin typeface="HarmonyOS Sans SC" panose="00000500000000000000" pitchFamily="2" charset="-122"/>
              <a:ea typeface="HarmonyOS Sans SC" panose="00000500000000000000" pitchFamily="2" charset="-122"/>
            </a:endParaRPr>
          </a:p>
        </p:txBody>
      </p:sp>
      <p:sp>
        <p:nvSpPr>
          <p:cNvPr id="4" name="文本框 3">
            <a:extLst>
              <a:ext uri="{FF2B5EF4-FFF2-40B4-BE49-F238E27FC236}">
                <a16:creationId xmlns:a16="http://schemas.microsoft.com/office/drawing/2014/main" id="{6BBF13CE-2E35-422D-A9D2-3A36513870E5}"/>
              </a:ext>
            </a:extLst>
          </p:cNvPr>
          <p:cNvSpPr txBox="1"/>
          <p:nvPr/>
        </p:nvSpPr>
        <p:spPr>
          <a:xfrm>
            <a:off x="1903185" y="1748842"/>
            <a:ext cx="7029488" cy="369332"/>
          </a:xfrm>
          <a:prstGeom prst="rect">
            <a:avLst/>
          </a:prstGeom>
          <a:noFill/>
        </p:spPr>
        <p:txBody>
          <a:bodyPr wrap="none" rtlCol="0">
            <a:spAutoFit/>
          </a:bodyPr>
          <a:lstStyle/>
          <a:p>
            <a:r>
              <a:rPr lang="zh-CN" altLang="en-US" dirty="0">
                <a:latin typeface="HarmonyOS Sans SC" panose="00000500000000000000" pitchFamily="2" charset="-122"/>
                <a:ea typeface="HarmonyOS Sans SC" panose="00000500000000000000" pitchFamily="2" charset="-122"/>
              </a:rPr>
              <a:t>提出多模态适应门控</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Multimodal Adaptation Gate</a:t>
            </a:r>
            <a:r>
              <a:rPr lang="en-US" altLang="zh-CN" dirty="0">
                <a:latin typeface="HarmonyOS Sans SC" panose="00000500000000000000" pitchFamily="2" charset="-122"/>
                <a:ea typeface="HarmonyOS Sans SC" panose="00000500000000000000" pitchFamily="2" charset="-122"/>
              </a:rPr>
              <a:t>)</a:t>
            </a:r>
            <a:r>
              <a:rPr lang="zh-CN" altLang="en-US" dirty="0">
                <a:latin typeface="HarmonyOS Sans SC" panose="00000500000000000000" pitchFamily="2" charset="-122"/>
                <a:ea typeface="HarmonyOS Sans SC" panose="00000500000000000000" pitchFamily="2" charset="-122"/>
              </a:rPr>
              <a:t>来进行模态融合</a:t>
            </a:r>
            <a:r>
              <a:rPr lang="en-US" altLang="zh-CN" dirty="0">
                <a:latin typeface="HarmonyOS Sans SC" panose="00000500000000000000" pitchFamily="2" charset="-122"/>
                <a:ea typeface="HarmonyOS Sans SC" panose="00000500000000000000" pitchFamily="2" charset="-122"/>
              </a:rPr>
              <a:t>.</a:t>
            </a:r>
            <a:endParaRPr lang="zh-CN" altLang="en-US" dirty="0">
              <a:latin typeface="HarmonyOS Sans SC" panose="00000500000000000000" pitchFamily="2" charset="-122"/>
              <a:ea typeface="HarmonyOS Sans SC" panose="00000500000000000000" pitchFamily="2" charset="-122"/>
            </a:endParaRPr>
          </a:p>
        </p:txBody>
      </p:sp>
      <p:sp>
        <p:nvSpPr>
          <p:cNvPr id="5" name="矩形: 圆角 4">
            <a:extLst>
              <a:ext uri="{FF2B5EF4-FFF2-40B4-BE49-F238E27FC236}">
                <a16:creationId xmlns:a16="http://schemas.microsoft.com/office/drawing/2014/main" id="{E04A6DE6-D556-4830-90DC-5744CC880583}"/>
              </a:ext>
            </a:extLst>
          </p:cNvPr>
          <p:cNvSpPr/>
          <p:nvPr/>
        </p:nvSpPr>
        <p:spPr>
          <a:xfrm>
            <a:off x="1843283" y="2775940"/>
            <a:ext cx="1407560" cy="2934461"/>
          </a:xfrm>
          <a:prstGeom prst="roundRect">
            <a:avLst>
              <a:gd name="adj" fmla="val 8273"/>
            </a:avLst>
          </a:prstGeom>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600" dirty="0"/>
              <a:t>BERT</a:t>
            </a:r>
            <a:endParaRPr lang="zh-CN" altLang="en-US" sz="1600" dirty="0"/>
          </a:p>
        </p:txBody>
      </p:sp>
      <p:sp>
        <p:nvSpPr>
          <p:cNvPr id="7" name="矩形: 圆角 6">
            <a:extLst>
              <a:ext uri="{FF2B5EF4-FFF2-40B4-BE49-F238E27FC236}">
                <a16:creationId xmlns:a16="http://schemas.microsoft.com/office/drawing/2014/main" id="{7828D176-A0FC-47C6-8A3F-7B9667EEFA33}"/>
              </a:ext>
            </a:extLst>
          </p:cNvPr>
          <p:cNvSpPr/>
          <p:nvPr/>
        </p:nvSpPr>
        <p:spPr>
          <a:xfrm>
            <a:off x="3613863" y="2781338"/>
            <a:ext cx="1407560" cy="997783"/>
          </a:xfrm>
          <a:prstGeom prst="roundRect">
            <a:avLst>
              <a:gd name="adj" fmla="val 8273"/>
            </a:avLst>
          </a:prstGeom>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600" dirty="0"/>
              <a:t>BERT</a:t>
            </a:r>
            <a:endParaRPr lang="zh-CN" altLang="en-US" sz="1600" dirty="0"/>
          </a:p>
        </p:txBody>
      </p:sp>
      <p:sp>
        <p:nvSpPr>
          <p:cNvPr id="8" name="矩形: 圆角 7">
            <a:extLst>
              <a:ext uri="{FF2B5EF4-FFF2-40B4-BE49-F238E27FC236}">
                <a16:creationId xmlns:a16="http://schemas.microsoft.com/office/drawing/2014/main" id="{CF03CB99-555F-4A56-B119-577FC30F6B1A}"/>
              </a:ext>
            </a:extLst>
          </p:cNvPr>
          <p:cNvSpPr/>
          <p:nvPr/>
        </p:nvSpPr>
        <p:spPr>
          <a:xfrm>
            <a:off x="3613863" y="4712619"/>
            <a:ext cx="1407560" cy="997782"/>
          </a:xfrm>
          <a:prstGeom prst="roundRect">
            <a:avLst>
              <a:gd name="adj" fmla="val 8273"/>
            </a:avLst>
          </a:prstGeom>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600" dirty="0"/>
              <a:t>BERT</a:t>
            </a:r>
            <a:endParaRPr lang="zh-CN" altLang="en-US" sz="1600" dirty="0"/>
          </a:p>
        </p:txBody>
      </p:sp>
      <p:cxnSp>
        <p:nvCxnSpPr>
          <p:cNvPr id="10" name="直接箭头连接符 9">
            <a:extLst>
              <a:ext uri="{FF2B5EF4-FFF2-40B4-BE49-F238E27FC236}">
                <a16:creationId xmlns:a16="http://schemas.microsoft.com/office/drawing/2014/main" id="{0305A1DF-8AE0-4ADA-8FB4-70F326CE3ECA}"/>
              </a:ext>
            </a:extLst>
          </p:cNvPr>
          <p:cNvCxnSpPr>
            <a:cxnSpLocks/>
            <a:stCxn id="8" idx="0"/>
          </p:cNvCxnSpPr>
          <p:nvPr/>
        </p:nvCxnSpPr>
        <p:spPr>
          <a:xfrm flipV="1">
            <a:off x="4317643" y="4455765"/>
            <a:ext cx="0" cy="2568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矩形 13">
            <a:extLst>
              <a:ext uri="{FF2B5EF4-FFF2-40B4-BE49-F238E27FC236}">
                <a16:creationId xmlns:a16="http://schemas.microsoft.com/office/drawing/2014/main" id="{38EFA6BC-8B29-4008-9804-C18D5B02A5CE}"/>
              </a:ext>
            </a:extLst>
          </p:cNvPr>
          <p:cNvSpPr/>
          <p:nvPr/>
        </p:nvSpPr>
        <p:spPr>
          <a:xfrm>
            <a:off x="4091614" y="4342749"/>
            <a:ext cx="452057" cy="113016"/>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9E4492F5-2329-4CD3-A968-62F5A4A8E870}"/>
              </a:ext>
            </a:extLst>
          </p:cNvPr>
          <p:cNvSpPr/>
          <p:nvPr/>
        </p:nvSpPr>
        <p:spPr>
          <a:xfrm>
            <a:off x="4622442" y="4341037"/>
            <a:ext cx="452057" cy="113016"/>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B2A72EB4-2AE2-4941-8F1E-5AD71E097AAC}"/>
              </a:ext>
            </a:extLst>
          </p:cNvPr>
          <p:cNvSpPr/>
          <p:nvPr/>
        </p:nvSpPr>
        <p:spPr>
          <a:xfrm>
            <a:off x="5153270" y="4341037"/>
            <a:ext cx="452057" cy="113016"/>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箭头连接符 17">
            <a:extLst>
              <a:ext uri="{FF2B5EF4-FFF2-40B4-BE49-F238E27FC236}">
                <a16:creationId xmlns:a16="http://schemas.microsoft.com/office/drawing/2014/main" id="{15212785-B798-429C-9E22-C9504DA83BE2}"/>
              </a:ext>
            </a:extLst>
          </p:cNvPr>
          <p:cNvCxnSpPr>
            <a:cxnSpLocks/>
            <a:stCxn id="14" idx="0"/>
            <a:endCxn id="17" idx="2"/>
          </p:cNvCxnSpPr>
          <p:nvPr/>
        </p:nvCxnSpPr>
        <p:spPr>
          <a:xfrm flipV="1">
            <a:off x="4317643" y="4157814"/>
            <a:ext cx="0" cy="1849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直接箭头连接符 21">
            <a:extLst>
              <a:ext uri="{FF2B5EF4-FFF2-40B4-BE49-F238E27FC236}">
                <a16:creationId xmlns:a16="http://schemas.microsoft.com/office/drawing/2014/main" id="{CD6AFA44-048A-4D46-9D4C-7381C9EA58D1}"/>
              </a:ext>
            </a:extLst>
          </p:cNvPr>
          <p:cNvCxnSpPr>
            <a:cxnSpLocks/>
            <a:stCxn id="15" idx="0"/>
            <a:endCxn id="17" idx="2"/>
          </p:cNvCxnSpPr>
          <p:nvPr/>
        </p:nvCxnSpPr>
        <p:spPr>
          <a:xfrm flipH="1" flipV="1">
            <a:off x="4317643" y="4157814"/>
            <a:ext cx="530828" cy="18322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直接箭头连接符 24">
            <a:extLst>
              <a:ext uri="{FF2B5EF4-FFF2-40B4-BE49-F238E27FC236}">
                <a16:creationId xmlns:a16="http://schemas.microsoft.com/office/drawing/2014/main" id="{555BF36C-1937-4C48-80C2-91CFB68D779D}"/>
              </a:ext>
            </a:extLst>
          </p:cNvPr>
          <p:cNvCxnSpPr>
            <a:cxnSpLocks/>
            <a:stCxn id="16" idx="0"/>
            <a:endCxn id="17" idx="2"/>
          </p:cNvCxnSpPr>
          <p:nvPr/>
        </p:nvCxnSpPr>
        <p:spPr>
          <a:xfrm flipH="1" flipV="1">
            <a:off x="4317643" y="4157814"/>
            <a:ext cx="1061656" cy="18322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直接箭头连接符 27">
            <a:extLst>
              <a:ext uri="{FF2B5EF4-FFF2-40B4-BE49-F238E27FC236}">
                <a16:creationId xmlns:a16="http://schemas.microsoft.com/office/drawing/2014/main" id="{64BBA8CA-D02D-4EC7-AF32-C34014C62E6A}"/>
              </a:ext>
            </a:extLst>
          </p:cNvPr>
          <p:cNvCxnSpPr>
            <a:cxnSpLocks/>
            <a:stCxn id="17" idx="0"/>
            <a:endCxn id="7" idx="2"/>
          </p:cNvCxnSpPr>
          <p:nvPr/>
        </p:nvCxnSpPr>
        <p:spPr>
          <a:xfrm flipV="1">
            <a:off x="4317643" y="3779121"/>
            <a:ext cx="0" cy="1783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2" name="文本框 31">
            <a:extLst>
              <a:ext uri="{FF2B5EF4-FFF2-40B4-BE49-F238E27FC236}">
                <a16:creationId xmlns:a16="http://schemas.microsoft.com/office/drawing/2014/main" id="{966BCE51-A5EB-4EA6-9A31-4F83827894F4}"/>
              </a:ext>
            </a:extLst>
          </p:cNvPr>
          <p:cNvSpPr txBox="1"/>
          <p:nvPr/>
        </p:nvSpPr>
        <p:spPr>
          <a:xfrm>
            <a:off x="4543671" y="4454053"/>
            <a:ext cx="646331" cy="230832"/>
          </a:xfrm>
          <a:prstGeom prst="rect">
            <a:avLst/>
          </a:prstGeom>
          <a:noFill/>
        </p:spPr>
        <p:txBody>
          <a:bodyPr wrap="none" rtlCol="0">
            <a:spAutoFit/>
          </a:bodyPr>
          <a:lstStyle/>
          <a:p>
            <a:r>
              <a:rPr lang="zh-CN" altLang="en-US" sz="900" dirty="0">
                <a:latin typeface="HarmonyOS Sans SC" panose="00000500000000000000" pitchFamily="2" charset="-122"/>
                <a:ea typeface="HarmonyOS Sans SC" panose="00000500000000000000" pitchFamily="2" charset="-122"/>
              </a:rPr>
              <a:t>视觉输入</a:t>
            </a:r>
          </a:p>
        </p:txBody>
      </p:sp>
      <p:sp>
        <p:nvSpPr>
          <p:cNvPr id="33" name="文本框 32">
            <a:extLst>
              <a:ext uri="{FF2B5EF4-FFF2-40B4-BE49-F238E27FC236}">
                <a16:creationId xmlns:a16="http://schemas.microsoft.com/office/drawing/2014/main" id="{5C028E98-DCC6-4DA8-9A71-8F12055E7B16}"/>
              </a:ext>
            </a:extLst>
          </p:cNvPr>
          <p:cNvSpPr txBox="1"/>
          <p:nvPr/>
        </p:nvSpPr>
        <p:spPr>
          <a:xfrm>
            <a:off x="5074499" y="4454053"/>
            <a:ext cx="646331" cy="230832"/>
          </a:xfrm>
          <a:prstGeom prst="rect">
            <a:avLst/>
          </a:prstGeom>
          <a:noFill/>
        </p:spPr>
        <p:txBody>
          <a:bodyPr wrap="none" rtlCol="0">
            <a:spAutoFit/>
          </a:bodyPr>
          <a:lstStyle/>
          <a:p>
            <a:r>
              <a:rPr lang="zh-CN" altLang="en-US" sz="900" dirty="0">
                <a:latin typeface="HarmonyOS Sans SC" panose="00000500000000000000" pitchFamily="2" charset="-122"/>
                <a:ea typeface="HarmonyOS Sans SC" panose="00000500000000000000" pitchFamily="2" charset="-122"/>
              </a:rPr>
              <a:t>音频输入</a:t>
            </a:r>
          </a:p>
        </p:txBody>
      </p:sp>
      <p:pic>
        <p:nvPicPr>
          <p:cNvPr id="35" name="图片 34">
            <a:extLst>
              <a:ext uri="{FF2B5EF4-FFF2-40B4-BE49-F238E27FC236}">
                <a16:creationId xmlns:a16="http://schemas.microsoft.com/office/drawing/2014/main" id="{777B5D6B-3F82-48D9-B2C4-3B746FCFDC88}"/>
              </a:ext>
            </a:extLst>
          </p:cNvPr>
          <p:cNvPicPr>
            <a:picLocks noChangeAspect="1"/>
          </p:cNvPicPr>
          <p:nvPr/>
        </p:nvPicPr>
        <p:blipFill rotWithShape="1">
          <a:blip r:embed="rId2"/>
          <a:srcRect b="59912"/>
          <a:stretch/>
        </p:blipFill>
        <p:spPr>
          <a:xfrm>
            <a:off x="6252265" y="3010073"/>
            <a:ext cx="1876415" cy="444394"/>
          </a:xfrm>
          <a:prstGeom prst="rect">
            <a:avLst/>
          </a:prstGeom>
        </p:spPr>
      </p:pic>
      <p:pic>
        <p:nvPicPr>
          <p:cNvPr id="36" name="图片 35">
            <a:extLst>
              <a:ext uri="{FF2B5EF4-FFF2-40B4-BE49-F238E27FC236}">
                <a16:creationId xmlns:a16="http://schemas.microsoft.com/office/drawing/2014/main" id="{45DE3B3C-8ACA-4192-829C-743CEF9E8F61}"/>
              </a:ext>
            </a:extLst>
          </p:cNvPr>
          <p:cNvPicPr>
            <a:picLocks noChangeAspect="1"/>
          </p:cNvPicPr>
          <p:nvPr/>
        </p:nvPicPr>
        <p:blipFill rotWithShape="1">
          <a:blip r:embed="rId2"/>
          <a:srcRect t="58162"/>
          <a:stretch/>
        </p:blipFill>
        <p:spPr>
          <a:xfrm>
            <a:off x="8229370" y="2980540"/>
            <a:ext cx="1876415" cy="463788"/>
          </a:xfrm>
          <a:prstGeom prst="rect">
            <a:avLst/>
          </a:prstGeom>
        </p:spPr>
      </p:pic>
      <p:pic>
        <p:nvPicPr>
          <p:cNvPr id="38" name="图片 37">
            <a:extLst>
              <a:ext uri="{FF2B5EF4-FFF2-40B4-BE49-F238E27FC236}">
                <a16:creationId xmlns:a16="http://schemas.microsoft.com/office/drawing/2014/main" id="{A8F2CD93-DE37-479A-B7A0-66A044E19C1C}"/>
              </a:ext>
            </a:extLst>
          </p:cNvPr>
          <p:cNvPicPr>
            <a:picLocks noChangeAspect="1"/>
          </p:cNvPicPr>
          <p:nvPr/>
        </p:nvPicPr>
        <p:blipFill>
          <a:blip r:embed="rId3"/>
          <a:stretch>
            <a:fillRect/>
          </a:stretch>
        </p:blipFill>
        <p:spPr>
          <a:xfrm>
            <a:off x="6252265" y="3379096"/>
            <a:ext cx="2374547" cy="465283"/>
          </a:xfrm>
          <a:prstGeom prst="rect">
            <a:avLst/>
          </a:prstGeom>
        </p:spPr>
      </p:pic>
      <p:pic>
        <p:nvPicPr>
          <p:cNvPr id="40" name="图片 39">
            <a:extLst>
              <a:ext uri="{FF2B5EF4-FFF2-40B4-BE49-F238E27FC236}">
                <a16:creationId xmlns:a16="http://schemas.microsoft.com/office/drawing/2014/main" id="{2E41284B-484E-4DBA-BDCF-269C30076EF9}"/>
              </a:ext>
            </a:extLst>
          </p:cNvPr>
          <p:cNvPicPr>
            <a:picLocks noChangeAspect="1"/>
          </p:cNvPicPr>
          <p:nvPr/>
        </p:nvPicPr>
        <p:blipFill rotWithShape="1">
          <a:blip r:embed="rId4"/>
          <a:srcRect b="64831"/>
          <a:stretch/>
        </p:blipFill>
        <p:spPr>
          <a:xfrm>
            <a:off x="6056618" y="3818614"/>
            <a:ext cx="1480249" cy="369332"/>
          </a:xfrm>
          <a:prstGeom prst="rect">
            <a:avLst/>
          </a:prstGeom>
        </p:spPr>
      </p:pic>
      <p:pic>
        <p:nvPicPr>
          <p:cNvPr id="41" name="图片 40">
            <a:extLst>
              <a:ext uri="{FF2B5EF4-FFF2-40B4-BE49-F238E27FC236}">
                <a16:creationId xmlns:a16="http://schemas.microsoft.com/office/drawing/2014/main" id="{748305A1-CB58-4297-9B65-0F8306F0FE3A}"/>
              </a:ext>
            </a:extLst>
          </p:cNvPr>
          <p:cNvPicPr>
            <a:picLocks noChangeAspect="1"/>
          </p:cNvPicPr>
          <p:nvPr/>
        </p:nvPicPr>
        <p:blipFill rotWithShape="1">
          <a:blip r:embed="rId4"/>
          <a:srcRect t="52541"/>
          <a:stretch/>
        </p:blipFill>
        <p:spPr>
          <a:xfrm>
            <a:off x="7687329" y="3708060"/>
            <a:ext cx="1480249" cy="498395"/>
          </a:xfrm>
          <a:prstGeom prst="rect">
            <a:avLst/>
          </a:prstGeom>
        </p:spPr>
      </p:pic>
      <p:graphicFrame>
        <p:nvGraphicFramePr>
          <p:cNvPr id="42" name="表格 42">
            <a:extLst>
              <a:ext uri="{FF2B5EF4-FFF2-40B4-BE49-F238E27FC236}">
                <a16:creationId xmlns:a16="http://schemas.microsoft.com/office/drawing/2014/main" id="{2B32524C-1AA9-46ED-9787-796DF8909430}"/>
              </a:ext>
            </a:extLst>
          </p:cNvPr>
          <p:cNvGraphicFramePr>
            <a:graphicFrameLocks noGrp="1"/>
          </p:cNvGraphicFramePr>
          <p:nvPr>
            <p:extLst>
              <p:ext uri="{D42A27DB-BD31-4B8C-83A1-F6EECF244321}">
                <p14:modId xmlns:p14="http://schemas.microsoft.com/office/powerpoint/2010/main" val="71857324"/>
              </p:ext>
            </p:extLst>
          </p:nvPr>
        </p:nvGraphicFramePr>
        <p:xfrm>
          <a:off x="6181103" y="3019934"/>
          <a:ext cx="4096533" cy="1112520"/>
        </p:xfrm>
        <a:graphic>
          <a:graphicData uri="http://schemas.openxmlformats.org/drawingml/2006/table">
            <a:tbl>
              <a:tblPr firstRow="1" bandRow="1">
                <a:tableStyleId>{2D5ABB26-0587-4C30-8999-92F81FD0307C}</a:tableStyleId>
              </a:tblPr>
              <a:tblGrid>
                <a:gridCol w="4096533">
                  <a:extLst>
                    <a:ext uri="{9D8B030D-6E8A-4147-A177-3AD203B41FA5}">
                      <a16:colId xmlns:a16="http://schemas.microsoft.com/office/drawing/2014/main" val="4041880907"/>
                    </a:ext>
                  </a:extLst>
                </a:gridCol>
              </a:tblGrid>
              <a:tr h="370840">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41638847"/>
                  </a:ext>
                </a:extLst>
              </a:tr>
              <a:tr h="370840">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0137309"/>
                  </a:ext>
                </a:extLst>
              </a:tr>
              <a:tr h="370840">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7823146"/>
                  </a:ext>
                </a:extLst>
              </a:tr>
            </a:tbl>
          </a:graphicData>
        </a:graphic>
      </p:graphicFrame>
      <p:pic>
        <p:nvPicPr>
          <p:cNvPr id="44" name="图片 43">
            <a:extLst>
              <a:ext uri="{FF2B5EF4-FFF2-40B4-BE49-F238E27FC236}">
                <a16:creationId xmlns:a16="http://schemas.microsoft.com/office/drawing/2014/main" id="{F09728A0-CDB9-4BD2-BB38-2C359B23988C}"/>
              </a:ext>
            </a:extLst>
          </p:cNvPr>
          <p:cNvPicPr>
            <a:picLocks noChangeAspect="1"/>
          </p:cNvPicPr>
          <p:nvPr/>
        </p:nvPicPr>
        <p:blipFill>
          <a:blip r:embed="rId5"/>
          <a:stretch>
            <a:fillRect/>
          </a:stretch>
        </p:blipFill>
        <p:spPr>
          <a:xfrm>
            <a:off x="6172887" y="4939163"/>
            <a:ext cx="4246460" cy="810620"/>
          </a:xfrm>
          <a:prstGeom prst="rect">
            <a:avLst/>
          </a:prstGeom>
        </p:spPr>
      </p:pic>
      <p:sp>
        <p:nvSpPr>
          <p:cNvPr id="45" name="文本框 44">
            <a:extLst>
              <a:ext uri="{FF2B5EF4-FFF2-40B4-BE49-F238E27FC236}">
                <a16:creationId xmlns:a16="http://schemas.microsoft.com/office/drawing/2014/main" id="{B8219AB1-315C-4B68-8D71-EC1263E28321}"/>
              </a:ext>
            </a:extLst>
          </p:cNvPr>
          <p:cNvSpPr txBox="1"/>
          <p:nvPr/>
        </p:nvSpPr>
        <p:spPr>
          <a:xfrm>
            <a:off x="6172887" y="4763273"/>
            <a:ext cx="2626040" cy="276999"/>
          </a:xfrm>
          <a:prstGeom prst="rect">
            <a:avLst/>
          </a:prstGeom>
          <a:noFill/>
        </p:spPr>
        <p:txBody>
          <a:bodyPr wrap="none" rtlCol="0">
            <a:spAutoFit/>
          </a:bodyPr>
          <a:lstStyle/>
          <a:p>
            <a:r>
              <a:rPr lang="en-US" altLang="zh-CN" sz="1200" dirty="0">
                <a:latin typeface="HarmonyOS Sans SC" panose="00000500000000000000" pitchFamily="2" charset="-122"/>
                <a:ea typeface="HarmonyOS Sans SC" panose="00000500000000000000" pitchFamily="2" charset="-122"/>
              </a:rPr>
              <a:t>XL-Net</a:t>
            </a:r>
            <a:r>
              <a:rPr lang="zh-CN" altLang="en-US" sz="1200" dirty="0">
                <a:latin typeface="HarmonyOS Sans SC" panose="00000500000000000000" pitchFamily="2" charset="-122"/>
                <a:ea typeface="HarmonyOS Sans SC" panose="00000500000000000000" pitchFamily="2" charset="-122"/>
              </a:rPr>
              <a:t>不同层之后进行融合的结果</a:t>
            </a:r>
            <a:r>
              <a:rPr lang="en-US" altLang="zh-CN" sz="1200" dirty="0">
                <a:latin typeface="HarmonyOS Sans SC" panose="00000500000000000000" pitchFamily="2" charset="-122"/>
                <a:ea typeface="HarmonyOS Sans SC" panose="00000500000000000000" pitchFamily="2" charset="-122"/>
              </a:rPr>
              <a:t>. </a:t>
            </a:r>
            <a:endParaRPr lang="zh-CN" altLang="en-US" sz="1200" dirty="0">
              <a:latin typeface="HarmonyOS Sans SC" panose="00000500000000000000" pitchFamily="2" charset="-122"/>
              <a:ea typeface="HarmonyOS Sans SC" panose="00000500000000000000" pitchFamily="2" charset="-122"/>
            </a:endParaRPr>
          </a:p>
        </p:txBody>
      </p:sp>
      <p:sp>
        <p:nvSpPr>
          <p:cNvPr id="17" name="矩形: 圆角 16">
            <a:extLst>
              <a:ext uri="{FF2B5EF4-FFF2-40B4-BE49-F238E27FC236}">
                <a16:creationId xmlns:a16="http://schemas.microsoft.com/office/drawing/2014/main" id="{14935D49-7EA3-4337-A2C4-5E864A5E3EDA}"/>
              </a:ext>
            </a:extLst>
          </p:cNvPr>
          <p:cNvSpPr/>
          <p:nvPr/>
        </p:nvSpPr>
        <p:spPr>
          <a:xfrm>
            <a:off x="4022261" y="3957468"/>
            <a:ext cx="590763" cy="200346"/>
          </a:xfrm>
          <a:prstGeom prst="roundRect">
            <a:avLst/>
          </a:prstGeom>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CN" sz="1050" dirty="0"/>
              <a:t>MAG</a:t>
            </a:r>
            <a:endParaRPr lang="zh-CN" altLang="en-US" sz="1050" dirty="0"/>
          </a:p>
        </p:txBody>
      </p:sp>
      <p:sp>
        <p:nvSpPr>
          <p:cNvPr id="27" name="文本框 26">
            <a:extLst>
              <a:ext uri="{FF2B5EF4-FFF2-40B4-BE49-F238E27FC236}">
                <a16:creationId xmlns:a16="http://schemas.microsoft.com/office/drawing/2014/main" id="{D14F59D8-D865-4413-B840-942859997A3B}"/>
              </a:ext>
            </a:extLst>
          </p:cNvPr>
          <p:cNvSpPr txBox="1"/>
          <p:nvPr/>
        </p:nvSpPr>
        <p:spPr>
          <a:xfrm>
            <a:off x="561556" y="-4792854"/>
            <a:ext cx="6664004" cy="461665"/>
          </a:xfrm>
          <a:prstGeom prst="rect">
            <a:avLst/>
          </a:prstGeom>
          <a:noFill/>
        </p:spPr>
        <p:txBody>
          <a:bodyPr wrap="none" rtlCol="0">
            <a:spAutoFit/>
          </a:bodyPr>
          <a:lstStyle/>
          <a:p>
            <a:r>
              <a:rPr lang="en-US" altLang="zh-CN" sz="2400" dirty="0">
                <a:latin typeface="HarmonyOS Sans SC" panose="00000500000000000000" pitchFamily="2" charset="-122"/>
                <a:ea typeface="HarmonyOS Sans SC" panose="00000500000000000000" pitchFamily="2" charset="-122"/>
              </a:rPr>
              <a:t>Multimodal affective computing</a:t>
            </a:r>
            <a:r>
              <a:rPr lang="zh-CN" altLang="en-US" sz="2400" dirty="0">
                <a:latin typeface="HarmonyOS Sans SC" panose="00000500000000000000" pitchFamily="2" charset="-122"/>
                <a:ea typeface="HarmonyOS Sans SC" panose="00000500000000000000" pitchFamily="2" charset="-122"/>
              </a:rPr>
              <a:t>存在哪些挑战</a:t>
            </a:r>
            <a:r>
              <a:rPr lang="en-US" altLang="zh-CN" sz="2400" dirty="0">
                <a:latin typeface="HarmonyOS Sans SC" panose="00000500000000000000" pitchFamily="2" charset="-122"/>
                <a:ea typeface="HarmonyOS Sans SC" panose="00000500000000000000" pitchFamily="2" charset="-122"/>
              </a:rPr>
              <a:t>. </a:t>
            </a:r>
            <a:endParaRPr lang="zh-CN" altLang="en-US" sz="2400" dirty="0">
              <a:latin typeface="HarmonyOS Sans SC" panose="00000500000000000000" pitchFamily="2" charset="-122"/>
              <a:ea typeface="HarmonyOS Sans SC" panose="00000500000000000000" pitchFamily="2" charset="-122"/>
            </a:endParaRPr>
          </a:p>
        </p:txBody>
      </p:sp>
      <p:sp>
        <p:nvSpPr>
          <p:cNvPr id="29" name="文本框 28">
            <a:extLst>
              <a:ext uri="{FF2B5EF4-FFF2-40B4-BE49-F238E27FC236}">
                <a16:creationId xmlns:a16="http://schemas.microsoft.com/office/drawing/2014/main" id="{4AD0AA92-83DD-45B9-ABE1-683BC473EE79}"/>
              </a:ext>
            </a:extLst>
          </p:cNvPr>
          <p:cNvSpPr txBox="1"/>
          <p:nvPr/>
        </p:nvSpPr>
        <p:spPr>
          <a:xfrm>
            <a:off x="3456017" y="-3394434"/>
            <a:ext cx="542808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1. </a:t>
            </a:r>
            <a:r>
              <a:rPr lang="zh-CN" altLang="en-US" dirty="0">
                <a:latin typeface="HarmonyOS Sans SC" panose="00000500000000000000" pitchFamily="2" charset="-122"/>
                <a:ea typeface="HarmonyOS Sans SC" panose="00000500000000000000" pitchFamily="2" charset="-122"/>
              </a:rPr>
              <a:t>如何有效提取各模态的信息</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informative or not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30" name="文本框 29">
            <a:extLst>
              <a:ext uri="{FF2B5EF4-FFF2-40B4-BE49-F238E27FC236}">
                <a16:creationId xmlns:a16="http://schemas.microsoft.com/office/drawing/2014/main" id="{B720DD4F-925F-4D77-90F6-4E6E25CA4973}"/>
              </a:ext>
            </a:extLst>
          </p:cNvPr>
          <p:cNvSpPr txBox="1"/>
          <p:nvPr/>
        </p:nvSpPr>
        <p:spPr>
          <a:xfrm>
            <a:off x="3456017" y="-2599939"/>
            <a:ext cx="4070345"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2. </a:t>
            </a:r>
            <a:r>
              <a:rPr lang="zh-CN" altLang="en-US" dirty="0">
                <a:latin typeface="HarmonyOS Sans SC" panose="00000500000000000000" pitchFamily="2" charset="-122"/>
                <a:ea typeface="HarmonyOS Sans SC" panose="00000500000000000000" pitchFamily="2" charset="-122"/>
              </a:rPr>
              <a:t>模态序列是否进行对齐</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alignment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31" name="文本框 30">
            <a:extLst>
              <a:ext uri="{FF2B5EF4-FFF2-40B4-BE49-F238E27FC236}">
                <a16:creationId xmlns:a16="http://schemas.microsoft.com/office/drawing/2014/main" id="{D5A951E8-5273-48FC-ACDC-B420278AC655}"/>
              </a:ext>
            </a:extLst>
          </p:cNvPr>
          <p:cNvSpPr txBox="1"/>
          <p:nvPr/>
        </p:nvSpPr>
        <p:spPr>
          <a:xfrm>
            <a:off x="3456017" y="-1805444"/>
            <a:ext cx="639469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3. </a:t>
            </a:r>
            <a:r>
              <a:rPr lang="zh-CN" altLang="en-US" dirty="0">
                <a:latin typeface="HarmonyOS Sans SC" panose="00000500000000000000" pitchFamily="2" charset="-122"/>
                <a:ea typeface="HarmonyOS Sans SC" panose="00000500000000000000" pitchFamily="2" charset="-122"/>
              </a:rPr>
              <a:t>模态间天生存在异构性</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heterogeneity</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如何消除或利用</a:t>
            </a:r>
            <a:r>
              <a:rPr lang="en-US" altLang="zh-CN" dirty="0">
                <a:latin typeface="HarmonyOS Sans SC" panose="00000500000000000000" pitchFamily="2" charset="-122"/>
                <a:ea typeface="HarmonyOS Sans SC" panose="00000500000000000000" pitchFamily="2" charset="-122"/>
              </a:rPr>
              <a:t>.</a:t>
            </a:r>
            <a:endParaRPr lang="zh-CN" altLang="en-US" dirty="0">
              <a:latin typeface="HarmonyOS Sans SC" panose="00000500000000000000" pitchFamily="2" charset="-122"/>
              <a:ea typeface="HarmonyOS Sans SC" panose="00000500000000000000" pitchFamily="2" charset="-122"/>
            </a:endParaRPr>
          </a:p>
        </p:txBody>
      </p:sp>
      <p:sp>
        <p:nvSpPr>
          <p:cNvPr id="34" name="文本框 33">
            <a:extLst>
              <a:ext uri="{FF2B5EF4-FFF2-40B4-BE49-F238E27FC236}">
                <a16:creationId xmlns:a16="http://schemas.microsoft.com/office/drawing/2014/main" id="{C6DE8E7A-2E11-47E5-9F8C-FEE5840AF3E5}"/>
              </a:ext>
            </a:extLst>
          </p:cNvPr>
          <p:cNvSpPr txBox="1"/>
          <p:nvPr/>
        </p:nvSpPr>
        <p:spPr>
          <a:xfrm>
            <a:off x="3456017" y="-1010950"/>
            <a:ext cx="3201517"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4. </a:t>
            </a:r>
            <a:r>
              <a:rPr lang="zh-CN" altLang="en-US" dirty="0">
                <a:latin typeface="HarmonyOS Sans SC" panose="00000500000000000000" pitchFamily="2" charset="-122"/>
                <a:ea typeface="HarmonyOS Sans SC" panose="00000500000000000000" pitchFamily="2" charset="-122"/>
              </a:rPr>
              <a:t>模态如何进行融合</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fusion</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38999618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fade">
                                      <p:cBhvr>
                                        <p:cTn id="40" dur="500"/>
                                        <p:tgtEl>
                                          <p:spTgt spid="32"/>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par>
                                <p:cTn id="46" presetID="10" presetClass="entr" presetSubtype="0" fill="hold" nodeType="with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fade">
                                      <p:cBhvr>
                                        <p:cTn id="48" dur="500"/>
                                        <p:tgtEl>
                                          <p:spTgt spid="22"/>
                                        </p:tgtEl>
                                      </p:cBhvr>
                                    </p:animEffect>
                                  </p:childTnLst>
                                </p:cTn>
                              </p:par>
                              <p:par>
                                <p:cTn id="49" presetID="10" presetClass="entr" presetSubtype="0" fill="hold" nodeType="with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fade">
                                      <p:cBhvr>
                                        <p:cTn id="51" dur="500"/>
                                        <p:tgtEl>
                                          <p:spTgt spid="2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par>
                                <p:cTn id="57" presetID="10" presetClass="entr" presetSubtype="0" fill="hold" nodeType="with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fade">
                                      <p:cBhvr>
                                        <p:cTn id="59" dur="500"/>
                                        <p:tgtEl>
                                          <p:spTgt spid="2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fade">
                                      <p:cBhvr>
                                        <p:cTn id="62" dur="500"/>
                                        <p:tgtEl>
                                          <p:spTgt spid="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5"/>
                                        </p:tgtEl>
                                        <p:attrNameLst>
                                          <p:attrName>style.visibility</p:attrName>
                                        </p:attrNameLst>
                                      </p:cBhvr>
                                      <p:to>
                                        <p:strVal val="visible"/>
                                      </p:to>
                                    </p:set>
                                    <p:animEffect transition="in" filter="fade">
                                      <p:cBhvr>
                                        <p:cTn id="67" dur="500"/>
                                        <p:tgtEl>
                                          <p:spTgt spid="35"/>
                                        </p:tgtEl>
                                      </p:cBhvr>
                                    </p:animEffect>
                                  </p:childTnLst>
                                </p:cTn>
                              </p:par>
                              <p:par>
                                <p:cTn id="68" presetID="10" presetClass="entr" presetSubtype="0" fill="hold" nodeType="withEffect">
                                  <p:stCondLst>
                                    <p:cond delay="0"/>
                                  </p:stCondLst>
                                  <p:childTnLst>
                                    <p:set>
                                      <p:cBhvr>
                                        <p:cTn id="69" dur="1" fill="hold">
                                          <p:stCondLst>
                                            <p:cond delay="0"/>
                                          </p:stCondLst>
                                        </p:cTn>
                                        <p:tgtEl>
                                          <p:spTgt spid="36"/>
                                        </p:tgtEl>
                                        <p:attrNameLst>
                                          <p:attrName>style.visibility</p:attrName>
                                        </p:attrNameLst>
                                      </p:cBhvr>
                                      <p:to>
                                        <p:strVal val="visible"/>
                                      </p:to>
                                    </p:set>
                                    <p:animEffect transition="in" filter="fade">
                                      <p:cBhvr>
                                        <p:cTn id="70" dur="500"/>
                                        <p:tgtEl>
                                          <p:spTgt spid="36"/>
                                        </p:tgtEl>
                                      </p:cBhvr>
                                    </p:animEffect>
                                  </p:childTnLst>
                                </p:cTn>
                              </p:par>
                              <p:par>
                                <p:cTn id="71" presetID="10" presetClass="entr" presetSubtype="0" fill="hold" nodeType="withEffect">
                                  <p:stCondLst>
                                    <p:cond delay="0"/>
                                  </p:stCondLst>
                                  <p:childTnLst>
                                    <p:set>
                                      <p:cBhvr>
                                        <p:cTn id="72" dur="1" fill="hold">
                                          <p:stCondLst>
                                            <p:cond delay="0"/>
                                          </p:stCondLst>
                                        </p:cTn>
                                        <p:tgtEl>
                                          <p:spTgt spid="38"/>
                                        </p:tgtEl>
                                        <p:attrNameLst>
                                          <p:attrName>style.visibility</p:attrName>
                                        </p:attrNameLst>
                                      </p:cBhvr>
                                      <p:to>
                                        <p:strVal val="visible"/>
                                      </p:to>
                                    </p:set>
                                    <p:animEffect transition="in" filter="fade">
                                      <p:cBhvr>
                                        <p:cTn id="73" dur="500"/>
                                        <p:tgtEl>
                                          <p:spTgt spid="38"/>
                                        </p:tgtEl>
                                      </p:cBhvr>
                                    </p:animEffect>
                                  </p:childTnLst>
                                </p:cTn>
                              </p:par>
                              <p:par>
                                <p:cTn id="74" presetID="10" presetClass="entr" presetSubtype="0" fill="hold" nodeType="withEffect">
                                  <p:stCondLst>
                                    <p:cond delay="0"/>
                                  </p:stCondLst>
                                  <p:childTnLst>
                                    <p:set>
                                      <p:cBhvr>
                                        <p:cTn id="75" dur="1" fill="hold">
                                          <p:stCondLst>
                                            <p:cond delay="0"/>
                                          </p:stCondLst>
                                        </p:cTn>
                                        <p:tgtEl>
                                          <p:spTgt spid="40"/>
                                        </p:tgtEl>
                                        <p:attrNameLst>
                                          <p:attrName>style.visibility</p:attrName>
                                        </p:attrNameLst>
                                      </p:cBhvr>
                                      <p:to>
                                        <p:strVal val="visible"/>
                                      </p:to>
                                    </p:set>
                                    <p:animEffect transition="in" filter="fade">
                                      <p:cBhvr>
                                        <p:cTn id="76" dur="500"/>
                                        <p:tgtEl>
                                          <p:spTgt spid="40"/>
                                        </p:tgtEl>
                                      </p:cBhvr>
                                    </p:animEffect>
                                  </p:childTnLst>
                                </p:cTn>
                              </p:par>
                              <p:par>
                                <p:cTn id="77" presetID="10" presetClass="entr" presetSubtype="0" fill="hold" nodeType="withEffect">
                                  <p:stCondLst>
                                    <p:cond delay="0"/>
                                  </p:stCondLst>
                                  <p:childTnLst>
                                    <p:set>
                                      <p:cBhvr>
                                        <p:cTn id="78" dur="1" fill="hold">
                                          <p:stCondLst>
                                            <p:cond delay="0"/>
                                          </p:stCondLst>
                                        </p:cTn>
                                        <p:tgtEl>
                                          <p:spTgt spid="41"/>
                                        </p:tgtEl>
                                        <p:attrNameLst>
                                          <p:attrName>style.visibility</p:attrName>
                                        </p:attrNameLst>
                                      </p:cBhvr>
                                      <p:to>
                                        <p:strVal val="visible"/>
                                      </p:to>
                                    </p:set>
                                    <p:animEffect transition="in" filter="fade">
                                      <p:cBhvr>
                                        <p:cTn id="79" dur="500"/>
                                        <p:tgtEl>
                                          <p:spTgt spid="41"/>
                                        </p:tgtEl>
                                      </p:cBhvr>
                                    </p:animEffect>
                                  </p:childTnLst>
                                </p:cTn>
                              </p:par>
                              <p:par>
                                <p:cTn id="80" presetID="10" presetClass="entr" presetSubtype="0" fill="hold" nodeType="withEffect">
                                  <p:stCondLst>
                                    <p:cond delay="0"/>
                                  </p:stCondLst>
                                  <p:childTnLst>
                                    <p:set>
                                      <p:cBhvr>
                                        <p:cTn id="81" dur="1" fill="hold">
                                          <p:stCondLst>
                                            <p:cond delay="0"/>
                                          </p:stCondLst>
                                        </p:cTn>
                                        <p:tgtEl>
                                          <p:spTgt spid="42"/>
                                        </p:tgtEl>
                                        <p:attrNameLst>
                                          <p:attrName>style.visibility</p:attrName>
                                        </p:attrNameLst>
                                      </p:cBhvr>
                                      <p:to>
                                        <p:strVal val="visible"/>
                                      </p:to>
                                    </p:set>
                                    <p:animEffect transition="in" filter="fade">
                                      <p:cBhvr>
                                        <p:cTn id="82" dur="500"/>
                                        <p:tgtEl>
                                          <p:spTgt spid="42"/>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45"/>
                                        </p:tgtEl>
                                        <p:attrNameLst>
                                          <p:attrName>style.visibility</p:attrName>
                                        </p:attrNameLst>
                                      </p:cBhvr>
                                      <p:to>
                                        <p:strVal val="visible"/>
                                      </p:to>
                                    </p:set>
                                    <p:animEffect transition="in" filter="fade">
                                      <p:cBhvr>
                                        <p:cTn id="87" dur="500"/>
                                        <p:tgtEl>
                                          <p:spTgt spid="45"/>
                                        </p:tgtEl>
                                      </p:cBhvr>
                                    </p:animEffect>
                                  </p:childTnLst>
                                </p:cTn>
                              </p:par>
                              <p:par>
                                <p:cTn id="88" presetID="10" presetClass="entr" presetSubtype="0" fill="hold" nodeType="withEffect">
                                  <p:stCondLst>
                                    <p:cond delay="0"/>
                                  </p:stCondLst>
                                  <p:childTnLst>
                                    <p:set>
                                      <p:cBhvr>
                                        <p:cTn id="89" dur="1" fill="hold">
                                          <p:stCondLst>
                                            <p:cond delay="0"/>
                                          </p:stCondLst>
                                        </p:cTn>
                                        <p:tgtEl>
                                          <p:spTgt spid="44"/>
                                        </p:tgtEl>
                                        <p:attrNameLst>
                                          <p:attrName>style.visibility</p:attrName>
                                        </p:attrNameLst>
                                      </p:cBhvr>
                                      <p:to>
                                        <p:strVal val="visible"/>
                                      </p:to>
                                    </p:set>
                                    <p:animEffect transition="in" filter="fade">
                                      <p:cBhvr>
                                        <p:cTn id="9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animBg="1"/>
      <p:bldP spid="7" grpId="0" animBg="1"/>
      <p:bldP spid="8" grpId="0" animBg="1"/>
      <p:bldP spid="14" grpId="0" animBg="1"/>
      <p:bldP spid="15" grpId="0" animBg="1"/>
      <p:bldP spid="16" grpId="0" animBg="1"/>
      <p:bldP spid="32" grpId="0"/>
      <p:bldP spid="33" grpId="0"/>
      <p:bldP spid="45" grpId="0"/>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173E491-CF35-4455-8122-CD2B7C810388}"/>
              </a:ext>
            </a:extLst>
          </p:cNvPr>
          <p:cNvSpPr txBox="1"/>
          <p:nvPr/>
        </p:nvSpPr>
        <p:spPr>
          <a:xfrm>
            <a:off x="561556" y="621365"/>
            <a:ext cx="6664004" cy="461665"/>
          </a:xfrm>
          <a:prstGeom prst="rect">
            <a:avLst/>
          </a:prstGeom>
          <a:noFill/>
        </p:spPr>
        <p:txBody>
          <a:bodyPr wrap="none" rtlCol="0">
            <a:spAutoFit/>
          </a:bodyPr>
          <a:lstStyle/>
          <a:p>
            <a:r>
              <a:rPr lang="en-US" altLang="zh-CN" sz="2400" dirty="0">
                <a:latin typeface="HarmonyOS Sans SC" panose="00000500000000000000" pitchFamily="2" charset="-122"/>
                <a:ea typeface="HarmonyOS Sans SC" panose="00000500000000000000" pitchFamily="2" charset="-122"/>
              </a:rPr>
              <a:t>Multimodal affective computing</a:t>
            </a:r>
            <a:r>
              <a:rPr lang="zh-CN" altLang="en-US" sz="2400" dirty="0">
                <a:latin typeface="HarmonyOS Sans SC" panose="00000500000000000000" pitchFamily="2" charset="-122"/>
                <a:ea typeface="HarmonyOS Sans SC" panose="00000500000000000000" pitchFamily="2" charset="-122"/>
              </a:rPr>
              <a:t>存在哪些挑战</a:t>
            </a:r>
            <a:r>
              <a:rPr lang="en-US" altLang="zh-CN" sz="2400" dirty="0">
                <a:latin typeface="HarmonyOS Sans SC" panose="00000500000000000000" pitchFamily="2" charset="-122"/>
                <a:ea typeface="HarmonyOS Sans SC" panose="00000500000000000000" pitchFamily="2" charset="-122"/>
              </a:rPr>
              <a:t>. </a:t>
            </a:r>
            <a:endParaRPr lang="zh-CN" altLang="en-US" sz="2400"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92C95442-EE20-400C-A108-297881BF4B26}"/>
              </a:ext>
            </a:extLst>
          </p:cNvPr>
          <p:cNvSpPr txBox="1"/>
          <p:nvPr/>
        </p:nvSpPr>
        <p:spPr>
          <a:xfrm>
            <a:off x="3456017" y="2019785"/>
            <a:ext cx="542808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1. </a:t>
            </a:r>
            <a:r>
              <a:rPr lang="zh-CN" altLang="en-US" dirty="0">
                <a:latin typeface="HarmonyOS Sans SC" panose="00000500000000000000" pitchFamily="2" charset="-122"/>
                <a:ea typeface="HarmonyOS Sans SC" panose="00000500000000000000" pitchFamily="2" charset="-122"/>
              </a:rPr>
              <a:t>如何有效提取各模态的信息</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informative or not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4" name="文本框 3">
            <a:extLst>
              <a:ext uri="{FF2B5EF4-FFF2-40B4-BE49-F238E27FC236}">
                <a16:creationId xmlns:a16="http://schemas.microsoft.com/office/drawing/2014/main" id="{1C822503-F790-4556-BB6E-284EF13899F5}"/>
              </a:ext>
            </a:extLst>
          </p:cNvPr>
          <p:cNvSpPr txBox="1"/>
          <p:nvPr/>
        </p:nvSpPr>
        <p:spPr>
          <a:xfrm>
            <a:off x="3456017" y="2814280"/>
            <a:ext cx="4070345"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2. </a:t>
            </a:r>
            <a:r>
              <a:rPr lang="zh-CN" altLang="en-US" dirty="0">
                <a:latin typeface="HarmonyOS Sans SC" panose="00000500000000000000" pitchFamily="2" charset="-122"/>
                <a:ea typeface="HarmonyOS Sans SC" panose="00000500000000000000" pitchFamily="2" charset="-122"/>
              </a:rPr>
              <a:t>模态序列是否进行对齐</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alignment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5" name="文本框 4">
            <a:extLst>
              <a:ext uri="{FF2B5EF4-FFF2-40B4-BE49-F238E27FC236}">
                <a16:creationId xmlns:a16="http://schemas.microsoft.com/office/drawing/2014/main" id="{03AC66DE-6753-426A-A5CE-9642E603D087}"/>
              </a:ext>
            </a:extLst>
          </p:cNvPr>
          <p:cNvSpPr txBox="1"/>
          <p:nvPr/>
        </p:nvSpPr>
        <p:spPr>
          <a:xfrm>
            <a:off x="3456017" y="3608775"/>
            <a:ext cx="639469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3. </a:t>
            </a:r>
            <a:r>
              <a:rPr lang="zh-CN" altLang="en-US" dirty="0">
                <a:latin typeface="HarmonyOS Sans SC" panose="00000500000000000000" pitchFamily="2" charset="-122"/>
                <a:ea typeface="HarmonyOS Sans SC" panose="00000500000000000000" pitchFamily="2" charset="-122"/>
              </a:rPr>
              <a:t>模态间天生存在异构性</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heterogeneity</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如何消除或利用</a:t>
            </a:r>
            <a:r>
              <a:rPr lang="en-US" altLang="zh-CN" dirty="0">
                <a:latin typeface="HarmonyOS Sans SC" panose="00000500000000000000" pitchFamily="2" charset="-122"/>
                <a:ea typeface="HarmonyOS Sans SC" panose="00000500000000000000" pitchFamily="2" charset="-122"/>
              </a:rPr>
              <a:t>.</a:t>
            </a:r>
            <a:endParaRPr lang="zh-CN" altLang="en-US" dirty="0">
              <a:latin typeface="HarmonyOS Sans SC" panose="00000500000000000000" pitchFamily="2" charset="-122"/>
              <a:ea typeface="HarmonyOS Sans SC" panose="00000500000000000000" pitchFamily="2" charset="-122"/>
            </a:endParaRPr>
          </a:p>
        </p:txBody>
      </p:sp>
      <p:sp>
        <p:nvSpPr>
          <p:cNvPr id="6" name="文本框 5">
            <a:extLst>
              <a:ext uri="{FF2B5EF4-FFF2-40B4-BE49-F238E27FC236}">
                <a16:creationId xmlns:a16="http://schemas.microsoft.com/office/drawing/2014/main" id="{C62B7951-162E-4F44-A0BA-D00E8EB79EA5}"/>
              </a:ext>
            </a:extLst>
          </p:cNvPr>
          <p:cNvSpPr txBox="1"/>
          <p:nvPr/>
        </p:nvSpPr>
        <p:spPr>
          <a:xfrm>
            <a:off x="3456017" y="4403269"/>
            <a:ext cx="3201517"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4. </a:t>
            </a:r>
            <a:r>
              <a:rPr lang="zh-CN" altLang="en-US" dirty="0">
                <a:latin typeface="HarmonyOS Sans SC" panose="00000500000000000000" pitchFamily="2" charset="-122"/>
                <a:ea typeface="HarmonyOS Sans SC" panose="00000500000000000000" pitchFamily="2" charset="-122"/>
              </a:rPr>
              <a:t>模态如何进行融合</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fusion</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3769898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E846A19-F328-4670-A396-42F2F5968D00}"/>
              </a:ext>
            </a:extLst>
          </p:cNvPr>
          <p:cNvSpPr txBox="1"/>
          <p:nvPr/>
        </p:nvSpPr>
        <p:spPr>
          <a:xfrm>
            <a:off x="450881" y="524360"/>
            <a:ext cx="6171882"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3. </a:t>
            </a:r>
            <a:r>
              <a:rPr lang="zh-CN" altLang="en-US" dirty="0">
                <a:latin typeface="HarmonyOS Sans SC" panose="00000500000000000000" pitchFamily="2" charset="-122"/>
                <a:ea typeface="HarmonyOS Sans SC" panose="00000500000000000000" pitchFamily="2" charset="-122"/>
              </a:rPr>
              <a:t>模态间天生存在异构性</a:t>
            </a:r>
            <a:r>
              <a:rPr lang="en-US" altLang="zh-CN" dirty="0">
                <a:latin typeface="HarmonyOS Sans SC" panose="00000500000000000000" pitchFamily="2" charset="-122"/>
                <a:ea typeface="HarmonyOS Sans SC" panose="00000500000000000000" pitchFamily="2" charset="-122"/>
              </a:rPr>
              <a:t>(heterogeneity), </a:t>
            </a:r>
            <a:r>
              <a:rPr lang="zh-CN" altLang="en-US" dirty="0">
                <a:latin typeface="HarmonyOS Sans SC" panose="00000500000000000000" pitchFamily="2" charset="-122"/>
                <a:ea typeface="HarmonyOS Sans SC" panose="00000500000000000000" pitchFamily="2" charset="-122"/>
              </a:rPr>
              <a:t>如何消除或利用</a:t>
            </a:r>
            <a:r>
              <a:rPr lang="en-US" altLang="zh-CN" dirty="0">
                <a:latin typeface="HarmonyOS Sans SC" panose="00000500000000000000" pitchFamily="2" charset="-122"/>
                <a:ea typeface="HarmonyOS Sans SC" panose="00000500000000000000" pitchFamily="2" charset="-122"/>
              </a:rPr>
              <a:t>.</a:t>
            </a:r>
            <a:endParaRPr lang="zh-CN" altLang="en-US" dirty="0">
              <a:latin typeface="HarmonyOS Sans SC" panose="00000500000000000000" pitchFamily="2" charset="-122"/>
              <a:ea typeface="HarmonyOS Sans SC" panose="00000500000000000000" pitchFamily="2" charset="-122"/>
            </a:endParaRPr>
          </a:p>
        </p:txBody>
      </p:sp>
      <p:sp>
        <p:nvSpPr>
          <p:cNvPr id="54" name="文本框 53">
            <a:extLst>
              <a:ext uri="{FF2B5EF4-FFF2-40B4-BE49-F238E27FC236}">
                <a16:creationId xmlns:a16="http://schemas.microsoft.com/office/drawing/2014/main" id="{2B4ED26B-8539-42E1-91FD-4F99D8A7A262}"/>
              </a:ext>
            </a:extLst>
          </p:cNvPr>
          <p:cNvSpPr txBox="1"/>
          <p:nvPr/>
        </p:nvSpPr>
        <p:spPr>
          <a:xfrm>
            <a:off x="1183994" y="1235972"/>
            <a:ext cx="7739619"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各种模态融合开花</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但是模态都是不同类型的数据</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天生就有异构性</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存在较大的</a:t>
            </a:r>
            <a:r>
              <a:rPr lang="en-US" altLang="zh-CN" sz="1600" dirty="0">
                <a:latin typeface="HarmonyOS Sans SC" panose="00000500000000000000" pitchFamily="2" charset="-122"/>
                <a:ea typeface="HarmonyOS Sans SC" panose="00000500000000000000" pitchFamily="2" charset="-122"/>
              </a:rPr>
              <a:t>gap. </a:t>
            </a:r>
            <a:endParaRPr lang="zh-CN" altLang="en-US" sz="1600" dirty="0">
              <a:latin typeface="HarmonyOS Sans SC" panose="00000500000000000000" pitchFamily="2" charset="-122"/>
              <a:ea typeface="HarmonyOS Sans SC" panose="00000500000000000000" pitchFamily="2" charset="-122"/>
            </a:endParaRPr>
          </a:p>
        </p:txBody>
      </p:sp>
      <p:sp>
        <p:nvSpPr>
          <p:cNvPr id="57" name="文本框 56">
            <a:extLst>
              <a:ext uri="{FF2B5EF4-FFF2-40B4-BE49-F238E27FC236}">
                <a16:creationId xmlns:a16="http://schemas.microsoft.com/office/drawing/2014/main" id="{0E8D1F01-2C17-4F19-80BC-CD517475B970}"/>
              </a:ext>
            </a:extLst>
          </p:cNvPr>
          <p:cNvSpPr txBox="1"/>
          <p:nvPr/>
        </p:nvSpPr>
        <p:spPr>
          <a:xfrm>
            <a:off x="1183994" y="1680881"/>
            <a:ext cx="6197530"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在没消除这种</a:t>
            </a:r>
            <a:r>
              <a:rPr lang="en-US" altLang="zh-CN" sz="1600" dirty="0">
                <a:latin typeface="HarmonyOS Sans SC" panose="00000500000000000000" pitchFamily="2" charset="-122"/>
                <a:ea typeface="HarmonyOS Sans SC" panose="00000500000000000000" pitchFamily="2" charset="-122"/>
              </a:rPr>
              <a:t>gap</a:t>
            </a:r>
            <a:r>
              <a:rPr lang="zh-CN" altLang="en-US" sz="1600" dirty="0">
                <a:latin typeface="HarmonyOS Sans SC" panose="00000500000000000000" pitchFamily="2" charset="-122"/>
                <a:ea typeface="HarmonyOS Sans SC" panose="00000500000000000000" pitchFamily="2" charset="-122"/>
              </a:rPr>
              <a:t>的情况下</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强行进行模态融合</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效果可能是次优的</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45" name="文本框 44">
            <a:extLst>
              <a:ext uri="{FF2B5EF4-FFF2-40B4-BE49-F238E27FC236}">
                <a16:creationId xmlns:a16="http://schemas.microsoft.com/office/drawing/2014/main" id="{CF966D32-A7F2-4DE4-B114-06032D145F96}"/>
              </a:ext>
            </a:extLst>
          </p:cNvPr>
          <p:cNvSpPr txBox="1"/>
          <p:nvPr/>
        </p:nvSpPr>
        <p:spPr>
          <a:xfrm>
            <a:off x="1183994" y="2130357"/>
            <a:ext cx="4899098"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需要将不同模态映射到同一个特征空间中</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消除</a:t>
            </a:r>
            <a:r>
              <a:rPr lang="en-US" altLang="zh-CN" sz="1600" dirty="0">
                <a:latin typeface="HarmonyOS Sans SC" panose="00000500000000000000" pitchFamily="2" charset="-122"/>
                <a:ea typeface="HarmonyOS Sans SC" panose="00000500000000000000" pitchFamily="2" charset="-122"/>
              </a:rPr>
              <a:t>gap. </a:t>
            </a:r>
            <a:endParaRPr lang="zh-CN" altLang="en-US" sz="1600" dirty="0">
              <a:latin typeface="HarmonyOS Sans SC" panose="00000500000000000000" pitchFamily="2" charset="-122"/>
              <a:ea typeface="HarmonyOS Sans SC" panose="00000500000000000000" pitchFamily="2" charset="-122"/>
            </a:endParaRPr>
          </a:p>
        </p:txBody>
      </p:sp>
      <p:sp>
        <p:nvSpPr>
          <p:cNvPr id="46" name="文本框 45">
            <a:extLst>
              <a:ext uri="{FF2B5EF4-FFF2-40B4-BE49-F238E27FC236}">
                <a16:creationId xmlns:a16="http://schemas.microsoft.com/office/drawing/2014/main" id="{4AF715A4-4BBE-475A-A443-A6DC0E44C86D}"/>
              </a:ext>
            </a:extLst>
          </p:cNvPr>
          <p:cNvSpPr txBox="1"/>
          <p:nvPr/>
        </p:nvSpPr>
        <p:spPr>
          <a:xfrm>
            <a:off x="6550844" y="2133448"/>
            <a:ext cx="1519968"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模态表征学习</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47" name="文本框 46">
            <a:extLst>
              <a:ext uri="{FF2B5EF4-FFF2-40B4-BE49-F238E27FC236}">
                <a16:creationId xmlns:a16="http://schemas.microsoft.com/office/drawing/2014/main" id="{4EEE7CAC-4C67-421E-8701-2BEDDBCA6CD5}"/>
              </a:ext>
            </a:extLst>
          </p:cNvPr>
          <p:cNvSpPr txBox="1"/>
          <p:nvPr/>
        </p:nvSpPr>
        <p:spPr>
          <a:xfrm>
            <a:off x="1183994" y="4121794"/>
            <a:ext cx="3611886"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异构性一定对模态的融合带来妨碍吗</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48" name="文本框 47">
            <a:extLst>
              <a:ext uri="{FF2B5EF4-FFF2-40B4-BE49-F238E27FC236}">
                <a16:creationId xmlns:a16="http://schemas.microsoft.com/office/drawing/2014/main" id="{C44B44E8-896F-4901-A666-C1DF4B9FEF8E}"/>
              </a:ext>
            </a:extLst>
          </p:cNvPr>
          <p:cNvSpPr txBox="1"/>
          <p:nvPr/>
        </p:nvSpPr>
        <p:spPr>
          <a:xfrm>
            <a:off x="1183994" y="4572144"/>
            <a:ext cx="904415"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不一定</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49" name="文本框 48">
            <a:extLst>
              <a:ext uri="{FF2B5EF4-FFF2-40B4-BE49-F238E27FC236}">
                <a16:creationId xmlns:a16="http://schemas.microsoft.com/office/drawing/2014/main" id="{8B5AF4DD-B4C0-4012-9F93-98A1EFEA486F}"/>
              </a:ext>
            </a:extLst>
          </p:cNvPr>
          <p:cNvSpPr txBox="1"/>
          <p:nvPr/>
        </p:nvSpPr>
        <p:spPr>
          <a:xfrm>
            <a:off x="1183995" y="2706401"/>
            <a:ext cx="9917232" cy="615553"/>
          </a:xfrm>
          <a:prstGeom prst="rect">
            <a:avLst/>
          </a:prstGeom>
          <a:noFill/>
        </p:spPr>
        <p:txBody>
          <a:bodyPr wrap="square">
            <a:spAutoFit/>
          </a:bodyPr>
          <a:lstStyle/>
          <a:p>
            <a:r>
              <a:rPr lang="en-US" altLang="zh-CN" sz="1600" b="0" i="0" u="none" strike="noStrike" baseline="0" dirty="0">
                <a:solidFill>
                  <a:srgbClr val="3063F1"/>
                </a:solidFill>
                <a:latin typeface="NimbusRomNo9L-Medi"/>
              </a:rPr>
              <a:t>Learning Relationships between Text, Audio, and Video via Deep Canonical Correlation for Multimodal Language Analysis.</a:t>
            </a:r>
            <a:r>
              <a:rPr lang="en-US" altLang="zh-CN" sz="1800" b="0" i="0" u="none" strike="noStrike" baseline="0" dirty="0">
                <a:solidFill>
                  <a:srgbClr val="3063F1"/>
                </a:solidFill>
                <a:latin typeface="NimbusRomNo9L-Medi"/>
              </a:rPr>
              <a:t> </a:t>
            </a:r>
            <a:r>
              <a:rPr lang="en-US" altLang="zh-CN" sz="1400" b="0" i="0" u="none" strike="noStrike" baseline="0" dirty="0">
                <a:latin typeface="NimbusRomNo9L-Medi"/>
              </a:rPr>
              <a:t>AAAI2020. </a:t>
            </a:r>
            <a:endParaRPr lang="zh-CN" altLang="en-US" dirty="0"/>
          </a:p>
        </p:txBody>
      </p:sp>
      <p:sp>
        <p:nvSpPr>
          <p:cNvPr id="50" name="文本框 49">
            <a:extLst>
              <a:ext uri="{FF2B5EF4-FFF2-40B4-BE49-F238E27FC236}">
                <a16:creationId xmlns:a16="http://schemas.microsoft.com/office/drawing/2014/main" id="{77F64834-4E5C-4BB2-810A-C4D0C518B3C8}"/>
              </a:ext>
            </a:extLst>
          </p:cNvPr>
          <p:cNvSpPr txBox="1"/>
          <p:nvPr/>
        </p:nvSpPr>
        <p:spPr>
          <a:xfrm>
            <a:off x="1183994" y="3352732"/>
            <a:ext cx="9840177" cy="615553"/>
          </a:xfrm>
          <a:prstGeom prst="rect">
            <a:avLst/>
          </a:prstGeom>
          <a:noFill/>
        </p:spPr>
        <p:txBody>
          <a:bodyPr wrap="square">
            <a:spAutoFit/>
          </a:bodyPr>
          <a:lstStyle/>
          <a:p>
            <a:r>
              <a:rPr lang="en-US" altLang="zh-CN" sz="1600" b="0" i="0" u="none" strike="noStrike" baseline="0" dirty="0">
                <a:solidFill>
                  <a:srgbClr val="3063F1"/>
                </a:solidFill>
                <a:latin typeface="NimbusRomNo9L-Medi"/>
              </a:rPr>
              <a:t>Modality to Modality Translation: An Adversarial Representation Learning and Graph Fusion Network for Multimodal Fusion</a:t>
            </a:r>
            <a:r>
              <a:rPr lang="en-US" altLang="zh-CN" sz="1800" b="0" i="0" u="none" strike="noStrike" baseline="0" dirty="0">
                <a:solidFill>
                  <a:srgbClr val="3063F1"/>
                </a:solidFill>
                <a:latin typeface="NimbusRomNo9L-Medi"/>
              </a:rPr>
              <a:t>. </a:t>
            </a:r>
            <a:r>
              <a:rPr lang="en-US" altLang="zh-CN" sz="1400" b="0" i="0" u="none" strike="noStrike" baseline="0" dirty="0">
                <a:latin typeface="NimbusRomNo9L-Medi"/>
              </a:rPr>
              <a:t>AAAI2020. </a:t>
            </a:r>
            <a:endParaRPr lang="zh-CN" altLang="en-US" dirty="0"/>
          </a:p>
        </p:txBody>
      </p:sp>
      <p:sp>
        <p:nvSpPr>
          <p:cNvPr id="51" name="文本框 50">
            <a:extLst>
              <a:ext uri="{FF2B5EF4-FFF2-40B4-BE49-F238E27FC236}">
                <a16:creationId xmlns:a16="http://schemas.microsoft.com/office/drawing/2014/main" id="{F6E949A3-D1CA-4AD3-A8DE-0200E6DF3E31}"/>
              </a:ext>
            </a:extLst>
          </p:cNvPr>
          <p:cNvSpPr txBox="1"/>
          <p:nvPr/>
        </p:nvSpPr>
        <p:spPr>
          <a:xfrm>
            <a:off x="1183994" y="5028390"/>
            <a:ext cx="9917232" cy="615553"/>
          </a:xfrm>
          <a:prstGeom prst="rect">
            <a:avLst/>
          </a:prstGeom>
          <a:noFill/>
        </p:spPr>
        <p:txBody>
          <a:bodyPr wrap="square">
            <a:spAutoFit/>
          </a:bodyPr>
          <a:lstStyle/>
          <a:p>
            <a:r>
              <a:rPr lang="en-US" altLang="zh-CN" sz="1600" b="0" i="0" u="none" strike="noStrike" baseline="0" dirty="0">
                <a:solidFill>
                  <a:srgbClr val="3063F1"/>
                </a:solidFill>
                <a:latin typeface="NimbusRomNo9L-Medi"/>
              </a:rPr>
              <a:t>Learning Modality-Specific Representations with Self-Supervised Multi-Task Learning for Multimodal Sentiment Analysis.</a:t>
            </a:r>
            <a:r>
              <a:rPr lang="en-US" altLang="zh-CN" sz="1800" b="0" i="0" u="none" strike="noStrike" baseline="0" dirty="0">
                <a:solidFill>
                  <a:srgbClr val="3063F1"/>
                </a:solidFill>
                <a:latin typeface="NimbusRomNo9L-Medi"/>
              </a:rPr>
              <a:t> </a:t>
            </a:r>
            <a:r>
              <a:rPr lang="en-US" altLang="zh-CN" sz="1400" b="0" i="0" u="none" strike="noStrike" baseline="0" dirty="0">
                <a:latin typeface="NimbusRomNo9L-Medi"/>
              </a:rPr>
              <a:t>AAAI2021. </a:t>
            </a:r>
            <a:endParaRPr lang="zh-CN" altLang="en-US" dirty="0"/>
          </a:p>
        </p:txBody>
      </p:sp>
      <p:sp>
        <p:nvSpPr>
          <p:cNvPr id="52" name="文本框 51">
            <a:extLst>
              <a:ext uri="{FF2B5EF4-FFF2-40B4-BE49-F238E27FC236}">
                <a16:creationId xmlns:a16="http://schemas.microsoft.com/office/drawing/2014/main" id="{62ACA698-7684-4AD8-AD14-51509DE952FF}"/>
              </a:ext>
            </a:extLst>
          </p:cNvPr>
          <p:cNvSpPr txBox="1"/>
          <p:nvPr/>
        </p:nvSpPr>
        <p:spPr>
          <a:xfrm>
            <a:off x="1183993" y="5738635"/>
            <a:ext cx="9619283" cy="338554"/>
          </a:xfrm>
          <a:prstGeom prst="rect">
            <a:avLst/>
          </a:prstGeom>
          <a:noFill/>
        </p:spPr>
        <p:txBody>
          <a:bodyPr wrap="square">
            <a:spAutoFit/>
          </a:bodyPr>
          <a:lstStyle/>
          <a:p>
            <a:r>
              <a:rPr lang="en-US" altLang="zh-CN" sz="1600" b="0" i="0" u="none" strike="noStrike" baseline="0" dirty="0">
                <a:solidFill>
                  <a:srgbClr val="3063F1"/>
                </a:solidFill>
                <a:latin typeface="NimbusRomNo9L-Medi"/>
              </a:rPr>
              <a:t>MISA: Modality-Invariant and -Specific Representations for Multimodal Sentiment Analysis. </a:t>
            </a:r>
            <a:r>
              <a:rPr lang="en-US" altLang="zh-CN" sz="1400" b="0" i="0" u="none" strike="noStrike" baseline="0" dirty="0">
                <a:latin typeface="NimbusRomNo9L-Medi"/>
              </a:rPr>
              <a:t>MM2020. </a:t>
            </a:r>
            <a:endParaRPr lang="zh-CN" altLang="en-US" dirty="0"/>
          </a:p>
        </p:txBody>
      </p:sp>
    </p:spTree>
    <p:extLst>
      <p:ext uri="{BB962C8B-B14F-4D97-AF65-F5344CB8AC3E}">
        <p14:creationId xmlns:p14="http://schemas.microsoft.com/office/powerpoint/2010/main" val="24041561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7"/>
                                        </p:tgtEl>
                                        <p:attrNameLst>
                                          <p:attrName>style.visibility</p:attrName>
                                        </p:attrNameLst>
                                      </p:cBhvr>
                                      <p:to>
                                        <p:strVal val="visible"/>
                                      </p:to>
                                    </p:set>
                                    <p:animEffect transition="in" filter="fade">
                                      <p:cBhvr>
                                        <p:cTn id="12" dur="500"/>
                                        <p:tgtEl>
                                          <p:spTgt spid="5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fade">
                                      <p:cBhvr>
                                        <p:cTn id="17" dur="500"/>
                                        <p:tgtEl>
                                          <p:spTgt spid="4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6"/>
                                        </p:tgtEl>
                                        <p:attrNameLst>
                                          <p:attrName>style.visibility</p:attrName>
                                        </p:attrNameLst>
                                      </p:cBhvr>
                                      <p:to>
                                        <p:strVal val="visible"/>
                                      </p:to>
                                    </p:set>
                                    <p:animEffect transition="in" filter="fade">
                                      <p:cBhvr>
                                        <p:cTn id="20" dur="500"/>
                                        <p:tgtEl>
                                          <p:spTgt spid="46"/>
                                        </p:tgtEl>
                                      </p:cBhvr>
                                    </p:animEffect>
                                  </p:childTnLst>
                                </p:cTn>
                              </p:par>
                              <p:par>
                                <p:cTn id="21" presetID="10" presetClass="entr" presetSubtype="0" fill="hold" grpId="0" nodeType="withEffect">
                                  <p:stCondLst>
                                    <p:cond delay="1000"/>
                                  </p:stCondLst>
                                  <p:childTnLst>
                                    <p:set>
                                      <p:cBhvr>
                                        <p:cTn id="22" dur="1" fill="hold">
                                          <p:stCondLst>
                                            <p:cond delay="0"/>
                                          </p:stCondLst>
                                        </p:cTn>
                                        <p:tgtEl>
                                          <p:spTgt spid="49"/>
                                        </p:tgtEl>
                                        <p:attrNameLst>
                                          <p:attrName>style.visibility</p:attrName>
                                        </p:attrNameLst>
                                      </p:cBhvr>
                                      <p:to>
                                        <p:strVal val="visible"/>
                                      </p:to>
                                    </p:set>
                                    <p:animEffect transition="in" filter="fade">
                                      <p:cBhvr>
                                        <p:cTn id="23" dur="500"/>
                                        <p:tgtEl>
                                          <p:spTgt spid="49"/>
                                        </p:tgtEl>
                                      </p:cBhvr>
                                    </p:animEffect>
                                  </p:childTnLst>
                                </p:cTn>
                              </p:par>
                              <p:par>
                                <p:cTn id="24" presetID="10" presetClass="entr" presetSubtype="0" fill="hold" grpId="0" nodeType="withEffect">
                                  <p:stCondLst>
                                    <p:cond delay="1000"/>
                                  </p:stCondLst>
                                  <p:childTnLst>
                                    <p:set>
                                      <p:cBhvr>
                                        <p:cTn id="25" dur="1" fill="hold">
                                          <p:stCondLst>
                                            <p:cond delay="0"/>
                                          </p:stCondLst>
                                        </p:cTn>
                                        <p:tgtEl>
                                          <p:spTgt spid="50"/>
                                        </p:tgtEl>
                                        <p:attrNameLst>
                                          <p:attrName>style.visibility</p:attrName>
                                        </p:attrNameLst>
                                      </p:cBhvr>
                                      <p:to>
                                        <p:strVal val="visible"/>
                                      </p:to>
                                    </p:set>
                                    <p:animEffect transition="in" filter="fade">
                                      <p:cBhvr>
                                        <p:cTn id="26" dur="500"/>
                                        <p:tgtEl>
                                          <p:spTgt spid="5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7"/>
                                        </p:tgtEl>
                                        <p:attrNameLst>
                                          <p:attrName>style.visibility</p:attrName>
                                        </p:attrNameLst>
                                      </p:cBhvr>
                                      <p:to>
                                        <p:strVal val="visible"/>
                                      </p:to>
                                    </p:set>
                                    <p:animEffect transition="in" filter="fade">
                                      <p:cBhvr>
                                        <p:cTn id="31" dur="500"/>
                                        <p:tgtEl>
                                          <p:spTgt spid="4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fade">
                                      <p:cBhvr>
                                        <p:cTn id="36" dur="500"/>
                                        <p:tgtEl>
                                          <p:spTgt spid="48"/>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51"/>
                                        </p:tgtEl>
                                        <p:attrNameLst>
                                          <p:attrName>style.visibility</p:attrName>
                                        </p:attrNameLst>
                                      </p:cBhvr>
                                      <p:to>
                                        <p:strVal val="visible"/>
                                      </p:to>
                                    </p:set>
                                    <p:animEffect transition="in" filter="fade">
                                      <p:cBhvr>
                                        <p:cTn id="39" dur="500"/>
                                        <p:tgtEl>
                                          <p:spTgt spid="51"/>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52"/>
                                        </p:tgtEl>
                                        <p:attrNameLst>
                                          <p:attrName>style.visibility</p:attrName>
                                        </p:attrNameLst>
                                      </p:cBhvr>
                                      <p:to>
                                        <p:strVal val="visible"/>
                                      </p:to>
                                    </p:set>
                                    <p:animEffect transition="in" filter="fade">
                                      <p:cBhvr>
                                        <p:cTn id="42"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7" grpId="0"/>
      <p:bldP spid="45" grpId="0"/>
      <p:bldP spid="46" grpId="0"/>
      <p:bldP spid="47" grpId="0"/>
      <p:bldP spid="48" grpId="0"/>
      <p:bldP spid="49" grpId="0"/>
      <p:bldP spid="50" grpId="0"/>
      <p:bldP spid="51" grpId="0"/>
      <p:bldP spid="5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8DB264A-94E6-4B1E-907E-4B0A4691A983}"/>
              </a:ext>
            </a:extLst>
          </p:cNvPr>
          <p:cNvSpPr txBox="1"/>
          <p:nvPr/>
        </p:nvSpPr>
        <p:spPr>
          <a:xfrm>
            <a:off x="450881" y="524360"/>
            <a:ext cx="11128094" cy="646331"/>
          </a:xfrm>
          <a:prstGeom prst="rect">
            <a:avLst/>
          </a:prstGeom>
          <a:noFill/>
        </p:spPr>
        <p:txBody>
          <a:bodyPr wrap="square" rtlCol="0">
            <a:spAutoFit/>
          </a:bodyPr>
          <a:lstStyle/>
          <a:p>
            <a:r>
              <a:rPr lang="en-US" altLang="zh-CN" sz="1800" dirty="0"/>
              <a:t>Learning Relationships between Text, Audio, and Video via Deep Canonical Correlation for Multimodal Language Analysis. </a:t>
            </a:r>
            <a:endParaRPr lang="zh-CN" altLang="en-US"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0ACC56DB-E395-4484-B362-78B34DD2A713}"/>
              </a:ext>
            </a:extLst>
          </p:cNvPr>
          <p:cNvSpPr txBox="1"/>
          <p:nvPr/>
        </p:nvSpPr>
        <p:spPr>
          <a:xfrm>
            <a:off x="1189131" y="1364399"/>
            <a:ext cx="7343677" cy="261610"/>
          </a:xfrm>
          <a:prstGeom prst="rect">
            <a:avLst/>
          </a:prstGeom>
          <a:noFill/>
        </p:spPr>
        <p:txBody>
          <a:bodyPr wrap="none" rtlCol="0">
            <a:spAutoFit/>
          </a:bodyPr>
          <a:lstStyle/>
          <a:p>
            <a:r>
              <a:rPr lang="zh-CN" altLang="en-US" sz="1100" dirty="0">
                <a:latin typeface="HarmonyOS Sans SC" panose="00000500000000000000" pitchFamily="2" charset="-122"/>
                <a:ea typeface="HarmonyOS Sans SC" panose="00000500000000000000" pitchFamily="2" charset="-122"/>
              </a:rPr>
              <a:t>一个小例子</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生气</a:t>
            </a:r>
            <a:r>
              <a:rPr lang="en-US" altLang="zh-CN" sz="1100" dirty="0">
                <a:latin typeface="HarmonyOS Sans SC" panose="00000500000000000000" pitchFamily="2" charset="-122"/>
                <a:ea typeface="HarmonyOS Sans SC" panose="00000500000000000000" pitchFamily="2" charset="-122"/>
              </a:rPr>
              <a:t>”</a:t>
            </a:r>
            <a:r>
              <a:rPr lang="zh-CN" altLang="en-US" sz="1100" dirty="0">
                <a:latin typeface="HarmonyOS Sans SC" panose="00000500000000000000" pitchFamily="2" charset="-122"/>
                <a:ea typeface="HarmonyOS Sans SC" panose="00000500000000000000" pitchFamily="2" charset="-122"/>
              </a:rPr>
              <a:t>和</a:t>
            </a:r>
            <a:r>
              <a:rPr lang="en-US" altLang="zh-CN" sz="1100" dirty="0">
                <a:latin typeface="HarmonyOS Sans SC" panose="00000500000000000000" pitchFamily="2" charset="-122"/>
                <a:ea typeface="HarmonyOS Sans SC" panose="00000500000000000000" pitchFamily="2" charset="-122"/>
              </a:rPr>
              <a:t>”</a:t>
            </a:r>
            <a:r>
              <a:rPr lang="zh-CN" altLang="en-US" sz="1100" dirty="0">
                <a:latin typeface="HarmonyOS Sans SC" panose="00000500000000000000" pitchFamily="2" charset="-122"/>
                <a:ea typeface="HarmonyOS Sans SC" panose="00000500000000000000" pitchFamily="2" charset="-122"/>
              </a:rPr>
              <a:t>激动</a:t>
            </a:r>
            <a:r>
              <a:rPr lang="en-US" altLang="zh-CN" sz="1100" dirty="0">
                <a:latin typeface="HarmonyOS Sans SC" panose="00000500000000000000" pitchFamily="2" charset="-122"/>
                <a:ea typeface="HarmonyOS Sans SC" panose="00000500000000000000" pitchFamily="2" charset="-122"/>
              </a:rPr>
              <a:t>”</a:t>
            </a:r>
            <a:r>
              <a:rPr lang="zh-CN" altLang="en-US" sz="1100" dirty="0">
                <a:latin typeface="HarmonyOS Sans SC" panose="00000500000000000000" pitchFamily="2" charset="-122"/>
                <a:ea typeface="HarmonyOS Sans SC" panose="00000500000000000000" pitchFamily="2" charset="-122"/>
              </a:rPr>
              <a:t>会有相似的语音特征</a:t>
            </a:r>
            <a:r>
              <a:rPr lang="en-US" altLang="zh-CN" sz="1100" dirty="0">
                <a:latin typeface="HarmonyOS Sans SC" panose="00000500000000000000" pitchFamily="2" charset="-122"/>
                <a:ea typeface="HarmonyOS Sans SC" panose="00000500000000000000" pitchFamily="2" charset="-122"/>
              </a:rPr>
              <a:t>(</a:t>
            </a:r>
            <a:r>
              <a:rPr lang="zh-CN" altLang="en-US" sz="1100" dirty="0">
                <a:latin typeface="HarmonyOS Sans SC" panose="00000500000000000000" pitchFamily="2" charset="-122"/>
                <a:ea typeface="HarmonyOS Sans SC" panose="00000500000000000000" pitchFamily="2" charset="-122"/>
              </a:rPr>
              <a:t>音量大</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音调高</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伤心</a:t>
            </a:r>
            <a:r>
              <a:rPr lang="en-US" altLang="zh-CN" sz="1100" dirty="0">
                <a:latin typeface="HarmonyOS Sans SC" panose="00000500000000000000" pitchFamily="2" charset="-122"/>
                <a:ea typeface="HarmonyOS Sans SC" panose="00000500000000000000" pitchFamily="2" charset="-122"/>
              </a:rPr>
              <a:t>”</a:t>
            </a:r>
            <a:r>
              <a:rPr lang="zh-CN" altLang="en-US" sz="1100" dirty="0">
                <a:latin typeface="HarmonyOS Sans SC" panose="00000500000000000000" pitchFamily="2" charset="-122"/>
                <a:ea typeface="HarmonyOS Sans SC" panose="00000500000000000000" pitchFamily="2" charset="-122"/>
              </a:rPr>
              <a:t>和</a:t>
            </a:r>
            <a:r>
              <a:rPr lang="en-US" altLang="zh-CN" sz="1100" dirty="0">
                <a:latin typeface="HarmonyOS Sans SC" panose="00000500000000000000" pitchFamily="2" charset="-122"/>
                <a:ea typeface="HarmonyOS Sans SC" panose="00000500000000000000" pitchFamily="2" charset="-122"/>
              </a:rPr>
              <a:t>”</a:t>
            </a:r>
            <a:r>
              <a:rPr lang="zh-CN" altLang="en-US" sz="1100" dirty="0">
                <a:latin typeface="HarmonyOS Sans SC" panose="00000500000000000000" pitchFamily="2" charset="-122"/>
                <a:ea typeface="HarmonyOS Sans SC" panose="00000500000000000000" pitchFamily="2" charset="-122"/>
              </a:rPr>
              <a:t>恶心</a:t>
            </a:r>
            <a:r>
              <a:rPr lang="en-US" altLang="zh-CN" sz="1100" dirty="0">
                <a:latin typeface="HarmonyOS Sans SC" panose="00000500000000000000" pitchFamily="2" charset="-122"/>
                <a:ea typeface="HarmonyOS Sans SC" panose="00000500000000000000" pitchFamily="2" charset="-122"/>
              </a:rPr>
              <a:t>”</a:t>
            </a:r>
            <a:r>
              <a:rPr lang="zh-CN" altLang="en-US" sz="1100" dirty="0">
                <a:latin typeface="HarmonyOS Sans SC" panose="00000500000000000000" pitchFamily="2" charset="-122"/>
                <a:ea typeface="HarmonyOS Sans SC" panose="00000500000000000000" pitchFamily="2" charset="-122"/>
              </a:rPr>
              <a:t>人的表情会有点相似比如皱眉</a:t>
            </a:r>
            <a:r>
              <a:rPr lang="en-US" altLang="zh-CN" sz="1100" dirty="0">
                <a:latin typeface="HarmonyOS Sans SC" panose="00000500000000000000" pitchFamily="2" charset="-122"/>
                <a:ea typeface="HarmonyOS Sans SC" panose="00000500000000000000" pitchFamily="2" charset="-122"/>
              </a:rPr>
              <a:t>. </a:t>
            </a:r>
            <a:endParaRPr lang="zh-CN" altLang="en-US" sz="1100" dirty="0">
              <a:latin typeface="HarmonyOS Sans SC" panose="00000500000000000000" pitchFamily="2" charset="-122"/>
              <a:ea typeface="HarmonyOS Sans SC" panose="00000500000000000000" pitchFamily="2" charset="-122"/>
            </a:endParaRPr>
          </a:p>
        </p:txBody>
      </p:sp>
      <p:sp>
        <p:nvSpPr>
          <p:cNvPr id="4" name="文本框 3">
            <a:extLst>
              <a:ext uri="{FF2B5EF4-FFF2-40B4-BE49-F238E27FC236}">
                <a16:creationId xmlns:a16="http://schemas.microsoft.com/office/drawing/2014/main" id="{061E9987-BEBB-41C4-81EA-68D78715C35C}"/>
              </a:ext>
            </a:extLst>
          </p:cNvPr>
          <p:cNvSpPr txBox="1"/>
          <p:nvPr/>
        </p:nvSpPr>
        <p:spPr>
          <a:xfrm>
            <a:off x="1189131" y="1691290"/>
            <a:ext cx="5123518" cy="261610"/>
          </a:xfrm>
          <a:prstGeom prst="rect">
            <a:avLst/>
          </a:prstGeom>
          <a:noFill/>
        </p:spPr>
        <p:txBody>
          <a:bodyPr wrap="none" rtlCol="0">
            <a:spAutoFit/>
          </a:bodyPr>
          <a:lstStyle/>
          <a:p>
            <a:r>
              <a:rPr lang="zh-CN" altLang="en-US" sz="1100" dirty="0">
                <a:latin typeface="HarmonyOS Sans SC" panose="00000500000000000000" pitchFamily="2" charset="-122"/>
                <a:ea typeface="HarmonyOS Sans SC" panose="00000500000000000000" pitchFamily="2" charset="-122"/>
              </a:rPr>
              <a:t>所以需要拉近不同模态之间的相关度</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这样可以消除来自这些单模态的干扰特征</a:t>
            </a:r>
            <a:r>
              <a:rPr lang="en-US" altLang="zh-CN" sz="1100" dirty="0">
                <a:latin typeface="HarmonyOS Sans SC" panose="00000500000000000000" pitchFamily="2" charset="-122"/>
                <a:ea typeface="HarmonyOS Sans SC" panose="00000500000000000000" pitchFamily="2" charset="-122"/>
              </a:rPr>
              <a:t>. </a:t>
            </a:r>
            <a:endParaRPr lang="zh-CN" altLang="en-US" sz="1100" dirty="0">
              <a:latin typeface="HarmonyOS Sans SC" panose="00000500000000000000" pitchFamily="2" charset="-122"/>
              <a:ea typeface="HarmonyOS Sans SC" panose="00000500000000000000" pitchFamily="2" charset="-122"/>
            </a:endParaRPr>
          </a:p>
        </p:txBody>
      </p:sp>
      <p:sp>
        <p:nvSpPr>
          <p:cNvPr id="5" name="文本框 4">
            <a:extLst>
              <a:ext uri="{FF2B5EF4-FFF2-40B4-BE49-F238E27FC236}">
                <a16:creationId xmlns:a16="http://schemas.microsoft.com/office/drawing/2014/main" id="{D4DBE7B1-BDAD-4680-9D1E-B32F78756976}"/>
              </a:ext>
            </a:extLst>
          </p:cNvPr>
          <p:cNvSpPr txBox="1"/>
          <p:nvPr/>
        </p:nvSpPr>
        <p:spPr>
          <a:xfrm>
            <a:off x="1189131" y="2152085"/>
            <a:ext cx="8042586" cy="261610"/>
          </a:xfrm>
          <a:prstGeom prst="rect">
            <a:avLst/>
          </a:prstGeom>
          <a:noFill/>
        </p:spPr>
        <p:txBody>
          <a:bodyPr wrap="none" rtlCol="0">
            <a:spAutoFit/>
          </a:bodyPr>
          <a:lstStyle/>
          <a:p>
            <a:r>
              <a:rPr lang="zh-CN" altLang="en-US" sz="1100" dirty="0">
                <a:latin typeface="HarmonyOS Sans SC" panose="00000500000000000000" pitchFamily="2" charset="-122"/>
                <a:ea typeface="HarmonyOS Sans SC" panose="00000500000000000000" pitchFamily="2" charset="-122"/>
              </a:rPr>
              <a:t>典型相关分析</a:t>
            </a:r>
            <a:r>
              <a:rPr lang="en-US" altLang="zh-CN" sz="1100" dirty="0">
                <a:latin typeface="HarmonyOS Sans SC" panose="00000500000000000000" pitchFamily="2" charset="-122"/>
                <a:ea typeface="HarmonyOS Sans SC" panose="00000500000000000000" pitchFamily="2" charset="-122"/>
              </a:rPr>
              <a:t>(</a:t>
            </a:r>
            <a:r>
              <a:rPr lang="en-US" altLang="zh-CN" sz="1100" dirty="0">
                <a:solidFill>
                  <a:srgbClr val="3063F1"/>
                </a:solidFill>
                <a:latin typeface="HarmonyOS Sans SC" panose="00000500000000000000" pitchFamily="2" charset="-122"/>
                <a:ea typeface="HarmonyOS Sans SC" panose="00000500000000000000" pitchFamily="2" charset="-122"/>
              </a:rPr>
              <a:t>Canonical Correlation Analysis, CCA</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找到一个能够使得两个输入的相关性最大的线性子空间</a:t>
            </a:r>
            <a:r>
              <a:rPr lang="en-US" altLang="zh-CN" sz="1100" dirty="0">
                <a:latin typeface="HarmonyOS Sans SC" panose="00000500000000000000" pitchFamily="2" charset="-122"/>
                <a:ea typeface="HarmonyOS Sans SC" panose="00000500000000000000" pitchFamily="2" charset="-122"/>
              </a:rPr>
              <a:t>(</a:t>
            </a:r>
            <a:r>
              <a:rPr lang="en-US" altLang="zh-CN" sz="1100" dirty="0">
                <a:solidFill>
                  <a:srgbClr val="3063F1"/>
                </a:solidFill>
                <a:latin typeface="HarmonyOS Sans SC" panose="00000500000000000000" pitchFamily="2" charset="-122"/>
                <a:ea typeface="HarmonyOS Sans SC" panose="00000500000000000000" pitchFamily="2" charset="-122"/>
              </a:rPr>
              <a:t>linear subspace</a:t>
            </a:r>
            <a:r>
              <a:rPr lang="en-US" altLang="zh-CN" sz="1100" dirty="0">
                <a:latin typeface="HarmonyOS Sans SC" panose="00000500000000000000" pitchFamily="2" charset="-122"/>
                <a:ea typeface="HarmonyOS Sans SC" panose="00000500000000000000" pitchFamily="2" charset="-122"/>
              </a:rPr>
              <a:t>). </a:t>
            </a:r>
            <a:endParaRPr lang="zh-CN" altLang="en-US" sz="1100" dirty="0">
              <a:latin typeface="HarmonyOS Sans SC" panose="00000500000000000000" pitchFamily="2" charset="-122"/>
              <a:ea typeface="HarmonyOS Sans SC" panose="00000500000000000000" pitchFamily="2" charset="-122"/>
            </a:endParaRPr>
          </a:p>
        </p:txBody>
      </p:sp>
      <p:sp>
        <p:nvSpPr>
          <p:cNvPr id="6" name="文本框 5">
            <a:extLst>
              <a:ext uri="{FF2B5EF4-FFF2-40B4-BE49-F238E27FC236}">
                <a16:creationId xmlns:a16="http://schemas.microsoft.com/office/drawing/2014/main" id="{4268EC0B-2526-4761-9CC2-46697D2E0FAA}"/>
              </a:ext>
            </a:extLst>
          </p:cNvPr>
          <p:cNvSpPr txBox="1"/>
          <p:nvPr/>
        </p:nvSpPr>
        <p:spPr>
          <a:xfrm>
            <a:off x="1189131" y="2478976"/>
            <a:ext cx="6479659" cy="261610"/>
          </a:xfrm>
          <a:prstGeom prst="rect">
            <a:avLst/>
          </a:prstGeom>
          <a:noFill/>
        </p:spPr>
        <p:txBody>
          <a:bodyPr wrap="none" rtlCol="0">
            <a:spAutoFit/>
          </a:bodyPr>
          <a:lstStyle/>
          <a:p>
            <a:r>
              <a:rPr lang="zh-CN" altLang="en-US" sz="1100" dirty="0">
                <a:latin typeface="HarmonyOS Sans SC" panose="00000500000000000000" pitchFamily="2" charset="-122"/>
                <a:ea typeface="HarmonyOS Sans SC" panose="00000500000000000000" pitchFamily="2" charset="-122"/>
              </a:rPr>
              <a:t>深度典型相关分析</a:t>
            </a:r>
            <a:r>
              <a:rPr lang="en-US" altLang="zh-CN" sz="1100" dirty="0">
                <a:latin typeface="HarmonyOS Sans SC" panose="00000500000000000000" pitchFamily="2" charset="-122"/>
                <a:ea typeface="HarmonyOS Sans SC" panose="00000500000000000000" pitchFamily="2" charset="-122"/>
              </a:rPr>
              <a:t>( </a:t>
            </a:r>
            <a:r>
              <a:rPr lang="en-US" altLang="zh-CN" sz="1100" dirty="0">
                <a:solidFill>
                  <a:srgbClr val="3063F1"/>
                </a:solidFill>
                <a:latin typeface="HarmonyOS Sans SC" panose="00000500000000000000" pitchFamily="2" charset="-122"/>
                <a:ea typeface="HarmonyOS Sans SC" panose="00000500000000000000" pitchFamily="2" charset="-122"/>
              </a:rPr>
              <a:t>Deep Canonical Correlation Analysis, DCCA</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用神经网络来学习非线性的相关性</a:t>
            </a:r>
            <a:r>
              <a:rPr lang="en-US" altLang="zh-CN" sz="1100" dirty="0">
                <a:latin typeface="HarmonyOS Sans SC" panose="00000500000000000000" pitchFamily="2" charset="-122"/>
                <a:ea typeface="HarmonyOS Sans SC" panose="00000500000000000000" pitchFamily="2" charset="-122"/>
              </a:rPr>
              <a:t>. </a:t>
            </a:r>
            <a:endParaRPr lang="zh-CN" altLang="en-US" sz="1100" dirty="0">
              <a:latin typeface="HarmonyOS Sans SC" panose="00000500000000000000" pitchFamily="2" charset="-122"/>
              <a:ea typeface="HarmonyOS Sans SC" panose="00000500000000000000" pitchFamily="2" charset="-122"/>
            </a:endParaRPr>
          </a:p>
        </p:txBody>
      </p:sp>
      <p:sp>
        <p:nvSpPr>
          <p:cNvPr id="8" name="文本框 7">
            <a:extLst>
              <a:ext uri="{FF2B5EF4-FFF2-40B4-BE49-F238E27FC236}">
                <a16:creationId xmlns:a16="http://schemas.microsoft.com/office/drawing/2014/main" id="{2F8538C4-FD5A-41AC-90C2-969FB94F225D}"/>
              </a:ext>
            </a:extLst>
          </p:cNvPr>
          <p:cNvSpPr txBox="1"/>
          <p:nvPr/>
        </p:nvSpPr>
        <p:spPr>
          <a:xfrm>
            <a:off x="1189131" y="2934294"/>
            <a:ext cx="3763013" cy="261610"/>
          </a:xfrm>
          <a:prstGeom prst="rect">
            <a:avLst/>
          </a:prstGeom>
          <a:noFill/>
        </p:spPr>
        <p:txBody>
          <a:bodyPr wrap="square" rtlCol="0">
            <a:spAutoFit/>
          </a:bodyPr>
          <a:lstStyle/>
          <a:p>
            <a:r>
              <a:rPr lang="en-US" altLang="zh-CN" sz="1100" dirty="0">
                <a:latin typeface="HarmonyOS Sans SC" panose="00000500000000000000" pitchFamily="2" charset="-122"/>
                <a:ea typeface="HarmonyOS Sans SC" panose="00000500000000000000" pitchFamily="2" charset="-122"/>
              </a:rPr>
              <a:t>Text</a:t>
            </a:r>
            <a:r>
              <a:rPr lang="zh-CN" altLang="en-US" sz="1100" dirty="0">
                <a:latin typeface="HarmonyOS Sans SC" panose="00000500000000000000" pitchFamily="2" charset="-122"/>
                <a:ea typeface="HarmonyOS Sans SC" panose="00000500000000000000" pitchFamily="2" charset="-122"/>
              </a:rPr>
              <a:t>模态是主导模态</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让</a:t>
            </a:r>
            <a:r>
              <a:rPr lang="en-US" altLang="zh-CN" sz="1100" dirty="0">
                <a:latin typeface="HarmonyOS Sans SC" panose="00000500000000000000" pitchFamily="2" charset="-122"/>
                <a:ea typeface="HarmonyOS Sans SC" panose="00000500000000000000" pitchFamily="2" charset="-122"/>
              </a:rPr>
              <a:t>visual</a:t>
            </a:r>
            <a:r>
              <a:rPr lang="zh-CN" altLang="en-US" sz="1100" dirty="0">
                <a:latin typeface="HarmonyOS Sans SC" panose="00000500000000000000" pitchFamily="2" charset="-122"/>
                <a:ea typeface="HarmonyOS Sans SC" panose="00000500000000000000" pitchFamily="2" charset="-122"/>
              </a:rPr>
              <a:t>和</a:t>
            </a:r>
            <a:r>
              <a:rPr lang="en-US" altLang="zh-CN" sz="1100" dirty="0">
                <a:latin typeface="HarmonyOS Sans SC" panose="00000500000000000000" pitchFamily="2" charset="-122"/>
                <a:ea typeface="HarmonyOS Sans SC" panose="00000500000000000000" pitchFamily="2" charset="-122"/>
              </a:rPr>
              <a:t>audio</a:t>
            </a:r>
            <a:r>
              <a:rPr lang="zh-CN" altLang="en-US" sz="1100" dirty="0">
                <a:latin typeface="HarmonyOS Sans SC" panose="00000500000000000000" pitchFamily="2" charset="-122"/>
                <a:ea typeface="HarmonyOS Sans SC" panose="00000500000000000000" pitchFamily="2" charset="-122"/>
              </a:rPr>
              <a:t>模态向</a:t>
            </a:r>
            <a:r>
              <a:rPr lang="en-US" altLang="zh-CN" sz="1100" dirty="0">
                <a:latin typeface="HarmonyOS Sans SC" panose="00000500000000000000" pitchFamily="2" charset="-122"/>
                <a:ea typeface="HarmonyOS Sans SC" panose="00000500000000000000" pitchFamily="2" charset="-122"/>
              </a:rPr>
              <a:t>text</a:t>
            </a:r>
            <a:r>
              <a:rPr lang="zh-CN" altLang="en-US" sz="1100" dirty="0">
                <a:latin typeface="HarmonyOS Sans SC" panose="00000500000000000000" pitchFamily="2" charset="-122"/>
                <a:ea typeface="HarmonyOS Sans SC" panose="00000500000000000000" pitchFamily="2" charset="-122"/>
              </a:rPr>
              <a:t>模态靠近</a:t>
            </a:r>
            <a:r>
              <a:rPr lang="en-US" altLang="zh-CN" sz="1100" dirty="0">
                <a:latin typeface="HarmonyOS Sans SC" panose="00000500000000000000" pitchFamily="2" charset="-122"/>
                <a:ea typeface="HarmonyOS Sans SC" panose="00000500000000000000" pitchFamily="2" charset="-122"/>
              </a:rPr>
              <a:t>. </a:t>
            </a:r>
            <a:endParaRPr lang="zh-CN" altLang="en-US" sz="1100" dirty="0">
              <a:latin typeface="HarmonyOS Sans SC" panose="00000500000000000000" pitchFamily="2" charset="-122"/>
              <a:ea typeface="HarmonyOS Sans SC" panose="00000500000000000000" pitchFamily="2" charset="-122"/>
            </a:endParaRPr>
          </a:p>
        </p:txBody>
      </p:sp>
      <p:pic>
        <p:nvPicPr>
          <p:cNvPr id="10" name="图片 9">
            <a:extLst>
              <a:ext uri="{FF2B5EF4-FFF2-40B4-BE49-F238E27FC236}">
                <a16:creationId xmlns:a16="http://schemas.microsoft.com/office/drawing/2014/main" id="{8BF691C4-5341-4B60-8FB3-EE23FC18A448}"/>
              </a:ext>
            </a:extLst>
          </p:cNvPr>
          <p:cNvPicPr>
            <a:picLocks noChangeAspect="1"/>
          </p:cNvPicPr>
          <p:nvPr/>
        </p:nvPicPr>
        <p:blipFill>
          <a:blip r:embed="rId2"/>
          <a:stretch>
            <a:fillRect/>
          </a:stretch>
        </p:blipFill>
        <p:spPr>
          <a:xfrm>
            <a:off x="2439774" y="3429000"/>
            <a:ext cx="5541300" cy="3004515"/>
          </a:xfrm>
          <a:prstGeom prst="rect">
            <a:avLst/>
          </a:prstGeom>
        </p:spPr>
      </p:pic>
    </p:spTree>
    <p:extLst>
      <p:ext uri="{BB962C8B-B14F-4D97-AF65-F5344CB8AC3E}">
        <p14:creationId xmlns:p14="http://schemas.microsoft.com/office/powerpoint/2010/main" val="10963817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8DB264A-94E6-4B1E-907E-4B0A4691A983}"/>
              </a:ext>
            </a:extLst>
          </p:cNvPr>
          <p:cNvSpPr txBox="1"/>
          <p:nvPr/>
        </p:nvSpPr>
        <p:spPr>
          <a:xfrm>
            <a:off x="450881" y="524360"/>
            <a:ext cx="11128094" cy="646331"/>
          </a:xfrm>
          <a:prstGeom prst="rect">
            <a:avLst/>
          </a:prstGeom>
          <a:noFill/>
        </p:spPr>
        <p:txBody>
          <a:bodyPr wrap="square" rtlCol="0">
            <a:spAutoFit/>
          </a:bodyPr>
          <a:lstStyle/>
          <a:p>
            <a:r>
              <a:rPr lang="en-US" altLang="zh-CN" sz="1800" dirty="0"/>
              <a:t>Modality to Modality Translation: An Adversarial Representation Learning and Graph Fusion Network for Multimodal Fusion. </a:t>
            </a:r>
            <a:endParaRPr lang="zh-CN" altLang="en-US" dirty="0">
              <a:latin typeface="HarmonyOS Sans SC" panose="00000500000000000000" pitchFamily="2" charset="-122"/>
              <a:ea typeface="HarmonyOS Sans SC" panose="00000500000000000000" pitchFamily="2" charset="-122"/>
            </a:endParaRPr>
          </a:p>
        </p:txBody>
      </p:sp>
      <p:sp>
        <p:nvSpPr>
          <p:cNvPr id="4" name="文本框 3">
            <a:extLst>
              <a:ext uri="{FF2B5EF4-FFF2-40B4-BE49-F238E27FC236}">
                <a16:creationId xmlns:a16="http://schemas.microsoft.com/office/drawing/2014/main" id="{061E9987-BEBB-41C4-81EA-68D78715C35C}"/>
              </a:ext>
            </a:extLst>
          </p:cNvPr>
          <p:cNvSpPr txBox="1"/>
          <p:nvPr/>
        </p:nvSpPr>
        <p:spPr>
          <a:xfrm>
            <a:off x="721657" y="1291769"/>
            <a:ext cx="7814960" cy="261610"/>
          </a:xfrm>
          <a:prstGeom prst="rect">
            <a:avLst/>
          </a:prstGeom>
          <a:noFill/>
        </p:spPr>
        <p:txBody>
          <a:bodyPr wrap="none" rtlCol="0">
            <a:spAutoFit/>
          </a:bodyPr>
          <a:lstStyle/>
          <a:p>
            <a:r>
              <a:rPr lang="en-US" altLang="zh-CN" sz="1100" dirty="0">
                <a:latin typeface="HarmonyOS Sans SC" panose="00000500000000000000" pitchFamily="2" charset="-122"/>
                <a:ea typeface="HarmonyOS Sans SC" panose="00000500000000000000" pitchFamily="2" charset="-122"/>
              </a:rPr>
              <a:t>Diss</a:t>
            </a:r>
            <a:r>
              <a:rPr lang="zh-CN" altLang="en-US" sz="1100" dirty="0">
                <a:latin typeface="HarmonyOS Sans SC" panose="00000500000000000000" pitchFamily="2" charset="-122"/>
                <a:ea typeface="HarmonyOS Sans SC" panose="00000500000000000000" pitchFamily="2" charset="-122"/>
              </a:rPr>
              <a:t>那些搞融合的方法</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搞明白表征的分布空间了没</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就急着融合</a:t>
            </a:r>
            <a:r>
              <a:rPr lang="en-US" altLang="zh-CN" sz="1100" dirty="0">
                <a:latin typeface="HarmonyOS Sans SC" panose="00000500000000000000" pitchFamily="2" charset="-122"/>
                <a:ea typeface="HarmonyOS Sans SC" panose="00000500000000000000" pitchFamily="2" charset="-122"/>
              </a:rPr>
              <a:t>.</a:t>
            </a:r>
            <a:r>
              <a:rPr lang="zh-CN" altLang="en-US" sz="1100" dirty="0">
                <a:latin typeface="HarmonyOS Sans SC" panose="00000500000000000000" pitchFamily="2" charset="-122"/>
                <a:ea typeface="HarmonyOS Sans SC" panose="00000500000000000000" pitchFamily="2" charset="-122"/>
              </a:rPr>
              <a:t>不要装了美眉</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放下你的身段</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先解决不同模态之间的异质性</a:t>
            </a:r>
            <a:r>
              <a:rPr lang="en-US" altLang="zh-CN" sz="1100" dirty="0">
                <a:latin typeface="HarmonyOS Sans SC" panose="00000500000000000000" pitchFamily="2" charset="-122"/>
                <a:ea typeface="HarmonyOS Sans SC" panose="00000500000000000000" pitchFamily="2" charset="-122"/>
              </a:rPr>
              <a:t>.</a:t>
            </a:r>
            <a:endParaRPr lang="zh-CN" altLang="en-US" sz="1100" dirty="0">
              <a:latin typeface="HarmonyOS Sans SC" panose="00000500000000000000" pitchFamily="2" charset="-122"/>
              <a:ea typeface="HarmonyOS Sans SC" panose="00000500000000000000" pitchFamily="2" charset="-122"/>
            </a:endParaRPr>
          </a:p>
        </p:txBody>
      </p:sp>
      <p:cxnSp>
        <p:nvCxnSpPr>
          <p:cNvPr id="5" name="直接连接符 4">
            <a:extLst>
              <a:ext uri="{FF2B5EF4-FFF2-40B4-BE49-F238E27FC236}">
                <a16:creationId xmlns:a16="http://schemas.microsoft.com/office/drawing/2014/main" id="{4541BABF-18B6-4734-8E36-3237097B0F57}"/>
              </a:ext>
            </a:extLst>
          </p:cNvPr>
          <p:cNvCxnSpPr/>
          <p:nvPr/>
        </p:nvCxnSpPr>
        <p:spPr>
          <a:xfrm>
            <a:off x="0" y="165370"/>
            <a:ext cx="7986409"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6" name="直接连接符 5">
            <a:extLst>
              <a:ext uri="{FF2B5EF4-FFF2-40B4-BE49-F238E27FC236}">
                <a16:creationId xmlns:a16="http://schemas.microsoft.com/office/drawing/2014/main" id="{3C3BF864-F2F7-46D7-BA09-7D5DE8261E25}"/>
              </a:ext>
            </a:extLst>
          </p:cNvPr>
          <p:cNvCxnSpPr/>
          <p:nvPr/>
        </p:nvCxnSpPr>
        <p:spPr>
          <a:xfrm>
            <a:off x="4205591" y="6669932"/>
            <a:ext cx="7986409" cy="0"/>
          </a:xfrm>
          <a:prstGeom prst="line">
            <a:avLst/>
          </a:prstGeom>
          <a:ln w="28575"/>
        </p:spPr>
        <p:style>
          <a:lnRef idx="1">
            <a:schemeClr val="dk1"/>
          </a:lnRef>
          <a:fillRef idx="0">
            <a:schemeClr val="dk1"/>
          </a:fillRef>
          <a:effectRef idx="0">
            <a:schemeClr val="dk1"/>
          </a:effectRef>
          <a:fontRef idx="minor">
            <a:schemeClr val="tx1"/>
          </a:fontRef>
        </p:style>
      </p:cxnSp>
      <p:sp>
        <p:nvSpPr>
          <p:cNvPr id="7" name="文本框 6">
            <a:extLst>
              <a:ext uri="{FF2B5EF4-FFF2-40B4-BE49-F238E27FC236}">
                <a16:creationId xmlns:a16="http://schemas.microsoft.com/office/drawing/2014/main" id="{F527C226-6955-4169-9A74-552791936F7D}"/>
              </a:ext>
            </a:extLst>
          </p:cNvPr>
          <p:cNvSpPr txBox="1"/>
          <p:nvPr/>
        </p:nvSpPr>
        <p:spPr>
          <a:xfrm>
            <a:off x="721657" y="1674457"/>
            <a:ext cx="2546837" cy="461665"/>
          </a:xfrm>
          <a:prstGeom prst="rect">
            <a:avLst/>
          </a:prstGeom>
          <a:noFill/>
        </p:spPr>
        <p:txBody>
          <a:bodyPr wrap="square">
            <a:spAutoFit/>
          </a:bodyPr>
          <a:lstStyle/>
          <a:p>
            <a:r>
              <a:rPr lang="en-US" altLang="zh-CN" sz="2400" dirty="0">
                <a:latin typeface="HarmonyOS Sans SC Black" panose="00000A00000000000000" pitchFamily="2" charset="-122"/>
                <a:ea typeface="HarmonyOS Sans SC Black" panose="00000A00000000000000" pitchFamily="2" charset="-122"/>
              </a:rPr>
              <a:t>Adversarial</a:t>
            </a:r>
            <a:r>
              <a:rPr lang="zh-CN" altLang="en-US" sz="2400" dirty="0">
                <a:latin typeface="HarmonyOS Sans SC Black" panose="00000A00000000000000" pitchFamily="2" charset="-122"/>
                <a:ea typeface="HarmonyOS Sans SC Black" panose="00000A00000000000000" pitchFamily="2" charset="-122"/>
              </a:rPr>
              <a:t>对抗</a:t>
            </a:r>
          </a:p>
        </p:txBody>
      </p:sp>
      <p:pic>
        <p:nvPicPr>
          <p:cNvPr id="9" name="图片 8">
            <a:extLst>
              <a:ext uri="{FF2B5EF4-FFF2-40B4-BE49-F238E27FC236}">
                <a16:creationId xmlns:a16="http://schemas.microsoft.com/office/drawing/2014/main" id="{4C2CB129-7559-47BF-AC9D-FEC623285F08}"/>
              </a:ext>
            </a:extLst>
          </p:cNvPr>
          <p:cNvPicPr>
            <a:picLocks noChangeAspect="1"/>
          </p:cNvPicPr>
          <p:nvPr/>
        </p:nvPicPr>
        <p:blipFill>
          <a:blip r:embed="rId2"/>
          <a:stretch>
            <a:fillRect/>
          </a:stretch>
        </p:blipFill>
        <p:spPr>
          <a:xfrm>
            <a:off x="876281" y="2257200"/>
            <a:ext cx="3048264" cy="548688"/>
          </a:xfrm>
          <a:prstGeom prst="rect">
            <a:avLst/>
          </a:prstGeom>
        </p:spPr>
      </p:pic>
      <p:sp>
        <p:nvSpPr>
          <p:cNvPr id="10" name="文本框 9">
            <a:extLst>
              <a:ext uri="{FF2B5EF4-FFF2-40B4-BE49-F238E27FC236}">
                <a16:creationId xmlns:a16="http://schemas.microsoft.com/office/drawing/2014/main" id="{8527F67B-3731-4FDA-8891-BAC1F499C643}"/>
              </a:ext>
            </a:extLst>
          </p:cNvPr>
          <p:cNvSpPr txBox="1"/>
          <p:nvPr/>
        </p:nvSpPr>
        <p:spPr>
          <a:xfrm>
            <a:off x="8267457" y="2362267"/>
            <a:ext cx="3238387" cy="338554"/>
          </a:xfrm>
          <a:prstGeom prst="rect">
            <a:avLst/>
          </a:prstGeom>
          <a:noFill/>
        </p:spPr>
        <p:txBody>
          <a:bodyPr wrap="none" rtlCol="0">
            <a:spAutoFit/>
          </a:bodyPr>
          <a:lstStyle/>
          <a:p>
            <a:r>
              <a:rPr lang="en-US" altLang="zh-CN" sz="1600" dirty="0">
                <a:latin typeface="HarmonyOS Sans SC" panose="00000500000000000000" pitchFamily="2" charset="-122"/>
                <a:ea typeface="HarmonyOS Sans SC" panose="00000500000000000000" pitchFamily="2" charset="-122"/>
              </a:rPr>
              <a:t>Encoder</a:t>
            </a:r>
            <a:r>
              <a:rPr lang="zh-CN" altLang="en-US" sz="1600" dirty="0">
                <a:latin typeface="HarmonyOS Sans SC" panose="00000500000000000000" pitchFamily="2" charset="-122"/>
                <a:ea typeface="HarmonyOS Sans SC" panose="00000500000000000000" pitchFamily="2" charset="-122"/>
              </a:rPr>
              <a:t>将模态映射到分布</a:t>
            </a:r>
            <a:r>
              <a:rPr lang="en-US" altLang="zh-CN" sz="1600" dirty="0" err="1">
                <a:latin typeface="HarmonyOS Sans SC" panose="00000500000000000000" pitchFamily="2" charset="-122"/>
                <a:ea typeface="HarmonyOS Sans SC" panose="00000500000000000000" pitchFamily="2" charset="-122"/>
              </a:rPr>
              <a:t>p_beta</a:t>
            </a:r>
            <a:endParaRPr lang="zh-CN" altLang="en-US" sz="1600" dirty="0">
              <a:latin typeface="HarmonyOS Sans SC" panose="00000500000000000000" pitchFamily="2" charset="-122"/>
              <a:ea typeface="HarmonyOS Sans SC" panose="00000500000000000000" pitchFamily="2" charset="-122"/>
            </a:endParaRPr>
          </a:p>
        </p:txBody>
      </p:sp>
      <p:sp>
        <p:nvSpPr>
          <p:cNvPr id="11" name="文本框 10">
            <a:extLst>
              <a:ext uri="{FF2B5EF4-FFF2-40B4-BE49-F238E27FC236}">
                <a16:creationId xmlns:a16="http://schemas.microsoft.com/office/drawing/2014/main" id="{CC65617F-48F7-43ED-8685-566D58C1C684}"/>
              </a:ext>
            </a:extLst>
          </p:cNvPr>
          <p:cNvSpPr txBox="1"/>
          <p:nvPr/>
        </p:nvSpPr>
        <p:spPr>
          <a:xfrm>
            <a:off x="784903" y="2921732"/>
            <a:ext cx="6279283" cy="338554"/>
          </a:xfrm>
          <a:prstGeom prst="rect">
            <a:avLst/>
          </a:prstGeom>
          <a:noFill/>
        </p:spPr>
        <p:txBody>
          <a:bodyPr wrap="none" rtlCol="0">
            <a:spAutoFit/>
          </a:bodyPr>
          <a:lstStyle/>
          <a:p>
            <a:r>
              <a:rPr lang="en-US" altLang="zh-CN" sz="1600" dirty="0">
                <a:latin typeface="HarmonyOS Sans SC" panose="00000500000000000000" pitchFamily="2" charset="-122"/>
                <a:ea typeface="HarmonyOS Sans SC" panose="00000500000000000000" pitchFamily="2" charset="-122"/>
              </a:rPr>
              <a:t>Discriminator: </a:t>
            </a:r>
            <a:r>
              <a:rPr lang="zh-CN" altLang="en-US" sz="1600" dirty="0">
                <a:latin typeface="HarmonyOS Sans SC" panose="00000500000000000000" pitchFamily="2" charset="-122"/>
                <a:ea typeface="HarmonyOS Sans SC" panose="00000500000000000000" pitchFamily="2" charset="-122"/>
              </a:rPr>
              <a:t>尝试将视频</a:t>
            </a:r>
            <a:r>
              <a:rPr lang="en-US" altLang="zh-CN" sz="1600" dirty="0">
                <a:latin typeface="HarmonyOS Sans SC" panose="00000500000000000000" pitchFamily="2" charset="-122"/>
                <a:ea typeface="HarmonyOS Sans SC" panose="00000500000000000000" pitchFamily="2" charset="-122"/>
              </a:rPr>
              <a:t>/</a:t>
            </a:r>
            <a:r>
              <a:rPr lang="zh-CN" altLang="en-US" sz="1600" dirty="0">
                <a:latin typeface="HarmonyOS Sans SC" panose="00000500000000000000" pitchFamily="2" charset="-122"/>
                <a:ea typeface="HarmonyOS Sans SC" panose="00000500000000000000" pitchFamily="2" charset="-122"/>
              </a:rPr>
              <a:t>音频模态分为</a:t>
            </a:r>
            <a:r>
              <a:rPr lang="en-US" altLang="zh-CN" sz="1600" dirty="0">
                <a:latin typeface="HarmonyOS Sans SC" panose="00000500000000000000" pitchFamily="2" charset="-122"/>
                <a:ea typeface="HarmonyOS Sans SC" panose="00000500000000000000" pitchFamily="2" charset="-122"/>
              </a:rPr>
              <a:t>false, </a:t>
            </a:r>
            <a:r>
              <a:rPr lang="zh-CN" altLang="en-US" sz="1600" dirty="0">
                <a:latin typeface="HarmonyOS Sans SC" panose="00000500000000000000" pitchFamily="2" charset="-122"/>
                <a:ea typeface="HarmonyOS Sans SC" panose="00000500000000000000" pitchFamily="2" charset="-122"/>
              </a:rPr>
              <a:t>文本模态分为</a:t>
            </a:r>
            <a:r>
              <a:rPr lang="en-US" altLang="zh-CN" sz="1600" dirty="0">
                <a:latin typeface="HarmonyOS Sans SC" panose="00000500000000000000" pitchFamily="2" charset="-122"/>
                <a:ea typeface="HarmonyOS Sans SC" panose="00000500000000000000" pitchFamily="2" charset="-122"/>
              </a:rPr>
              <a:t>true. </a:t>
            </a:r>
            <a:endParaRPr lang="zh-CN" altLang="en-US" sz="1600" dirty="0">
              <a:latin typeface="HarmonyOS Sans SC" panose="00000500000000000000" pitchFamily="2" charset="-122"/>
              <a:ea typeface="HarmonyOS Sans SC" panose="00000500000000000000" pitchFamily="2" charset="-122"/>
            </a:endParaRPr>
          </a:p>
        </p:txBody>
      </p:sp>
      <p:sp>
        <p:nvSpPr>
          <p:cNvPr id="12" name="文本框 11">
            <a:extLst>
              <a:ext uri="{FF2B5EF4-FFF2-40B4-BE49-F238E27FC236}">
                <a16:creationId xmlns:a16="http://schemas.microsoft.com/office/drawing/2014/main" id="{314EB336-84BE-4FE4-9267-0CE3968E566B}"/>
              </a:ext>
            </a:extLst>
          </p:cNvPr>
          <p:cNvSpPr txBox="1"/>
          <p:nvPr/>
        </p:nvSpPr>
        <p:spPr>
          <a:xfrm>
            <a:off x="8267457" y="2921732"/>
            <a:ext cx="3538148"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在不同分布中</a:t>
            </a:r>
            <a:r>
              <a:rPr lang="en-US" altLang="zh-CN" sz="1600" dirty="0">
                <a:latin typeface="HarmonyOS Sans SC" panose="00000500000000000000" pitchFamily="2" charset="-122"/>
                <a:ea typeface="HarmonyOS Sans SC" panose="00000500000000000000" pitchFamily="2" charset="-122"/>
              </a:rPr>
              <a:t>(</a:t>
            </a:r>
            <a:r>
              <a:rPr lang="zh-CN" altLang="en-US" sz="1600" dirty="0">
                <a:latin typeface="HarmonyOS Sans SC" panose="00000500000000000000" pitchFamily="2" charset="-122"/>
                <a:ea typeface="HarmonyOS Sans SC" panose="00000500000000000000" pitchFamily="2" charset="-122"/>
              </a:rPr>
              <a:t>一个靠近</a:t>
            </a:r>
            <a:r>
              <a:rPr lang="en-US" altLang="zh-CN" sz="1600" dirty="0">
                <a:latin typeface="HarmonyOS Sans SC" panose="00000500000000000000" pitchFamily="2" charset="-122"/>
                <a:ea typeface="HarmonyOS Sans SC" panose="00000500000000000000" pitchFamily="2" charset="-122"/>
              </a:rPr>
              <a:t>1, </a:t>
            </a:r>
            <a:r>
              <a:rPr lang="zh-CN" altLang="en-US" sz="1600" dirty="0">
                <a:latin typeface="HarmonyOS Sans SC" panose="00000500000000000000" pitchFamily="2" charset="-122"/>
                <a:ea typeface="HarmonyOS Sans SC" panose="00000500000000000000" pitchFamily="2" charset="-122"/>
              </a:rPr>
              <a:t>一个靠近</a:t>
            </a:r>
            <a:r>
              <a:rPr lang="en-US" altLang="zh-CN" sz="1600" dirty="0">
                <a:latin typeface="HarmonyOS Sans SC" panose="00000500000000000000" pitchFamily="2" charset="-122"/>
                <a:ea typeface="HarmonyOS Sans SC" panose="00000500000000000000" pitchFamily="2" charset="-122"/>
              </a:rPr>
              <a:t>0)</a:t>
            </a:r>
          </a:p>
        </p:txBody>
      </p:sp>
      <p:sp>
        <p:nvSpPr>
          <p:cNvPr id="13" name="文本框 12">
            <a:extLst>
              <a:ext uri="{FF2B5EF4-FFF2-40B4-BE49-F238E27FC236}">
                <a16:creationId xmlns:a16="http://schemas.microsoft.com/office/drawing/2014/main" id="{8EE35069-3A1A-4862-AD9B-0F4BC82DA82A}"/>
              </a:ext>
            </a:extLst>
          </p:cNvPr>
          <p:cNvSpPr txBox="1"/>
          <p:nvPr/>
        </p:nvSpPr>
        <p:spPr>
          <a:xfrm>
            <a:off x="784903" y="3429000"/>
            <a:ext cx="5152373" cy="338554"/>
          </a:xfrm>
          <a:prstGeom prst="rect">
            <a:avLst/>
          </a:prstGeom>
          <a:noFill/>
        </p:spPr>
        <p:txBody>
          <a:bodyPr wrap="none" rtlCol="0">
            <a:spAutoFit/>
          </a:bodyPr>
          <a:lstStyle/>
          <a:p>
            <a:r>
              <a:rPr lang="en-US" altLang="zh-CN" sz="1600" dirty="0">
                <a:latin typeface="HarmonyOS Sans SC" panose="00000500000000000000" pitchFamily="2" charset="-122"/>
                <a:ea typeface="HarmonyOS Sans SC" panose="00000500000000000000" pitchFamily="2" charset="-122"/>
              </a:rPr>
              <a:t>Encoder: </a:t>
            </a:r>
            <a:r>
              <a:rPr lang="zh-CN" altLang="en-US" sz="1600" dirty="0">
                <a:latin typeface="HarmonyOS Sans SC" panose="00000500000000000000" pitchFamily="2" charset="-122"/>
                <a:ea typeface="HarmonyOS Sans SC" panose="00000500000000000000" pitchFamily="2" charset="-122"/>
              </a:rPr>
              <a:t>迷惑判别器</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让判别器把所有模态都判为</a:t>
            </a:r>
            <a:r>
              <a:rPr lang="en-US" altLang="zh-CN" sz="1600" dirty="0">
                <a:latin typeface="HarmonyOS Sans SC" panose="00000500000000000000" pitchFamily="2" charset="-122"/>
                <a:ea typeface="HarmonyOS Sans SC" panose="00000500000000000000" pitchFamily="2" charset="-122"/>
              </a:rPr>
              <a:t>true. </a:t>
            </a:r>
            <a:endParaRPr lang="zh-CN" altLang="en-US" sz="1600" dirty="0">
              <a:latin typeface="HarmonyOS Sans SC" panose="00000500000000000000" pitchFamily="2" charset="-122"/>
              <a:ea typeface="HarmonyOS Sans SC" panose="00000500000000000000" pitchFamily="2" charset="-122"/>
            </a:endParaRPr>
          </a:p>
        </p:txBody>
      </p:sp>
      <p:sp>
        <p:nvSpPr>
          <p:cNvPr id="14" name="文本框 13">
            <a:extLst>
              <a:ext uri="{FF2B5EF4-FFF2-40B4-BE49-F238E27FC236}">
                <a16:creationId xmlns:a16="http://schemas.microsoft.com/office/drawing/2014/main" id="{5E7C490F-CB2E-423B-BC7F-C8EBAFD841AC}"/>
              </a:ext>
            </a:extLst>
          </p:cNvPr>
          <p:cNvSpPr txBox="1"/>
          <p:nvPr/>
        </p:nvSpPr>
        <p:spPr>
          <a:xfrm>
            <a:off x="8267457" y="3429000"/>
            <a:ext cx="3161443"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判别器判给每个模态的概率相等</a:t>
            </a:r>
            <a:r>
              <a:rPr lang="en-US" altLang="zh-CN" sz="1600" dirty="0">
                <a:latin typeface="HarmonyOS Sans SC" panose="00000500000000000000" pitchFamily="2" charset="-122"/>
                <a:ea typeface="HarmonyOS Sans SC" panose="00000500000000000000" pitchFamily="2" charset="-122"/>
              </a:rPr>
              <a:t>. </a:t>
            </a:r>
          </a:p>
        </p:txBody>
      </p:sp>
      <p:pic>
        <p:nvPicPr>
          <p:cNvPr id="16" name="图形 15" descr="戏剧 轮廓">
            <a:extLst>
              <a:ext uri="{FF2B5EF4-FFF2-40B4-BE49-F238E27FC236}">
                <a16:creationId xmlns:a16="http://schemas.microsoft.com/office/drawing/2014/main" id="{03079ACE-78E0-4CED-8320-CB6E73D27F5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696873" y="3383881"/>
            <a:ext cx="428791" cy="428791"/>
          </a:xfrm>
          <a:prstGeom prst="rect">
            <a:avLst/>
          </a:prstGeom>
        </p:spPr>
      </p:pic>
      <p:sp>
        <p:nvSpPr>
          <p:cNvPr id="17" name="文本框 16">
            <a:extLst>
              <a:ext uri="{FF2B5EF4-FFF2-40B4-BE49-F238E27FC236}">
                <a16:creationId xmlns:a16="http://schemas.microsoft.com/office/drawing/2014/main" id="{303F1C43-FD20-47C9-9674-009C766E0A2B}"/>
              </a:ext>
            </a:extLst>
          </p:cNvPr>
          <p:cNvSpPr txBox="1"/>
          <p:nvPr/>
        </p:nvSpPr>
        <p:spPr>
          <a:xfrm>
            <a:off x="4750335" y="3965205"/>
            <a:ext cx="1436612"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对抗</a:t>
            </a:r>
            <a:r>
              <a:rPr lang="en-US" altLang="zh-CN" sz="1600" dirty="0">
                <a:latin typeface="HarmonyOS Sans SC" panose="00000500000000000000" pitchFamily="2" charset="-122"/>
                <a:ea typeface="HarmonyOS Sans SC" panose="00000500000000000000" pitchFamily="2" charset="-122"/>
              </a:rPr>
              <a:t>Loss: </a:t>
            </a:r>
            <a:r>
              <a:rPr lang="zh-CN" altLang="en-US" sz="1600" dirty="0">
                <a:latin typeface="HarmonyOS Sans SC" panose="00000500000000000000" pitchFamily="2" charset="-122"/>
                <a:ea typeface="HarmonyOS Sans SC" panose="00000500000000000000" pitchFamily="2" charset="-122"/>
              </a:rPr>
              <a:t>略</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18" name="文本框 17">
            <a:extLst>
              <a:ext uri="{FF2B5EF4-FFF2-40B4-BE49-F238E27FC236}">
                <a16:creationId xmlns:a16="http://schemas.microsoft.com/office/drawing/2014/main" id="{B1C9B9A9-506E-4D72-8EFF-7AE9D554C373}"/>
              </a:ext>
            </a:extLst>
          </p:cNvPr>
          <p:cNvSpPr txBox="1"/>
          <p:nvPr/>
        </p:nvSpPr>
        <p:spPr>
          <a:xfrm>
            <a:off x="876281" y="5049466"/>
            <a:ext cx="2545890"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避免模态独特信息的流失</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19" name="文本框 18">
            <a:extLst>
              <a:ext uri="{FF2B5EF4-FFF2-40B4-BE49-F238E27FC236}">
                <a16:creationId xmlns:a16="http://schemas.microsoft.com/office/drawing/2014/main" id="{E4B1E4C9-DD58-4D58-A3D8-ECA7163B34AC}"/>
              </a:ext>
            </a:extLst>
          </p:cNvPr>
          <p:cNvSpPr txBox="1"/>
          <p:nvPr/>
        </p:nvSpPr>
        <p:spPr>
          <a:xfrm>
            <a:off x="721657" y="4448830"/>
            <a:ext cx="3072130" cy="461665"/>
          </a:xfrm>
          <a:prstGeom prst="rect">
            <a:avLst/>
          </a:prstGeom>
          <a:noFill/>
        </p:spPr>
        <p:txBody>
          <a:bodyPr wrap="square">
            <a:spAutoFit/>
          </a:bodyPr>
          <a:lstStyle/>
          <a:p>
            <a:r>
              <a:rPr lang="en-US" altLang="zh-CN" sz="2400" dirty="0">
                <a:latin typeface="HarmonyOS Sans SC Black" panose="00000A00000000000000" pitchFamily="2" charset="-122"/>
                <a:ea typeface="HarmonyOS Sans SC Black" panose="00000A00000000000000" pitchFamily="2" charset="-122"/>
              </a:rPr>
              <a:t>Reconstruction</a:t>
            </a:r>
            <a:r>
              <a:rPr lang="zh-CN" altLang="en-US" sz="2400" dirty="0">
                <a:latin typeface="HarmonyOS Sans SC Black" panose="00000A00000000000000" pitchFamily="2" charset="-122"/>
                <a:ea typeface="HarmonyOS Sans SC Black" panose="00000A00000000000000" pitchFamily="2" charset="-122"/>
              </a:rPr>
              <a:t>重构</a:t>
            </a:r>
          </a:p>
        </p:txBody>
      </p:sp>
      <p:sp>
        <p:nvSpPr>
          <p:cNvPr id="20" name="矩形: 圆角 19">
            <a:extLst>
              <a:ext uri="{FF2B5EF4-FFF2-40B4-BE49-F238E27FC236}">
                <a16:creationId xmlns:a16="http://schemas.microsoft.com/office/drawing/2014/main" id="{D795084B-C92C-4B65-B89C-96F3A89D44AE}"/>
              </a:ext>
            </a:extLst>
          </p:cNvPr>
          <p:cNvSpPr/>
          <p:nvPr/>
        </p:nvSpPr>
        <p:spPr>
          <a:xfrm>
            <a:off x="8585527" y="5200299"/>
            <a:ext cx="848212" cy="3385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编码器</a:t>
            </a:r>
            <a:r>
              <a:rPr lang="en-US" altLang="zh-CN" sz="1200" dirty="0"/>
              <a:t>L</a:t>
            </a:r>
            <a:endParaRPr lang="zh-CN" altLang="en-US" sz="1200" dirty="0"/>
          </a:p>
        </p:txBody>
      </p:sp>
      <p:sp>
        <p:nvSpPr>
          <p:cNvPr id="21" name="矩形: 圆角 20">
            <a:extLst>
              <a:ext uri="{FF2B5EF4-FFF2-40B4-BE49-F238E27FC236}">
                <a16:creationId xmlns:a16="http://schemas.microsoft.com/office/drawing/2014/main" id="{0AAE58ED-59AC-4525-B439-43EF0A5FEEC1}"/>
              </a:ext>
            </a:extLst>
          </p:cNvPr>
          <p:cNvSpPr/>
          <p:nvPr/>
        </p:nvSpPr>
        <p:spPr>
          <a:xfrm>
            <a:off x="8585527" y="5652149"/>
            <a:ext cx="848212" cy="3385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编码器</a:t>
            </a:r>
            <a:r>
              <a:rPr lang="en-US" altLang="zh-CN" sz="1200" dirty="0"/>
              <a:t>v</a:t>
            </a:r>
          </a:p>
        </p:txBody>
      </p:sp>
      <p:sp>
        <p:nvSpPr>
          <p:cNvPr id="22" name="矩形: 圆角 21">
            <a:extLst>
              <a:ext uri="{FF2B5EF4-FFF2-40B4-BE49-F238E27FC236}">
                <a16:creationId xmlns:a16="http://schemas.microsoft.com/office/drawing/2014/main" id="{391D668D-718F-4745-A271-F1D4DAF6DF77}"/>
              </a:ext>
            </a:extLst>
          </p:cNvPr>
          <p:cNvSpPr/>
          <p:nvPr/>
        </p:nvSpPr>
        <p:spPr>
          <a:xfrm>
            <a:off x="8603377" y="6093355"/>
            <a:ext cx="848212" cy="3339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编码器</a:t>
            </a:r>
            <a:r>
              <a:rPr lang="en-US" altLang="zh-CN" sz="1200" dirty="0"/>
              <a:t>a</a:t>
            </a:r>
            <a:endParaRPr lang="zh-CN" altLang="en-US" sz="1200" dirty="0"/>
          </a:p>
        </p:txBody>
      </p:sp>
      <p:sp>
        <p:nvSpPr>
          <p:cNvPr id="23" name="矩形: 圆角 22">
            <a:extLst>
              <a:ext uri="{FF2B5EF4-FFF2-40B4-BE49-F238E27FC236}">
                <a16:creationId xmlns:a16="http://schemas.microsoft.com/office/drawing/2014/main" id="{72EE9495-8FFA-49DA-A773-8E57A7DACE48}"/>
              </a:ext>
            </a:extLst>
          </p:cNvPr>
          <p:cNvSpPr/>
          <p:nvPr/>
        </p:nvSpPr>
        <p:spPr>
          <a:xfrm>
            <a:off x="10730763" y="5202309"/>
            <a:ext cx="848212" cy="3385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解码器</a:t>
            </a:r>
            <a:r>
              <a:rPr lang="en-US" altLang="zh-CN" sz="1200" dirty="0"/>
              <a:t>L</a:t>
            </a:r>
            <a:endParaRPr lang="zh-CN" altLang="en-US" sz="1200" dirty="0"/>
          </a:p>
        </p:txBody>
      </p:sp>
      <p:sp>
        <p:nvSpPr>
          <p:cNvPr id="24" name="矩形: 圆角 23">
            <a:extLst>
              <a:ext uri="{FF2B5EF4-FFF2-40B4-BE49-F238E27FC236}">
                <a16:creationId xmlns:a16="http://schemas.microsoft.com/office/drawing/2014/main" id="{2B45DC61-D1E1-42EE-AF18-D1F180DC344E}"/>
              </a:ext>
            </a:extLst>
          </p:cNvPr>
          <p:cNvSpPr/>
          <p:nvPr/>
        </p:nvSpPr>
        <p:spPr>
          <a:xfrm>
            <a:off x="10730763" y="5647578"/>
            <a:ext cx="848212" cy="3385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解码器</a:t>
            </a:r>
            <a:r>
              <a:rPr lang="en-US" altLang="zh-CN" sz="1200" dirty="0"/>
              <a:t>v</a:t>
            </a:r>
            <a:endParaRPr lang="zh-CN" altLang="en-US" sz="1200" dirty="0"/>
          </a:p>
        </p:txBody>
      </p:sp>
      <p:sp>
        <p:nvSpPr>
          <p:cNvPr id="25" name="矩形: 圆角 24">
            <a:extLst>
              <a:ext uri="{FF2B5EF4-FFF2-40B4-BE49-F238E27FC236}">
                <a16:creationId xmlns:a16="http://schemas.microsoft.com/office/drawing/2014/main" id="{F0329EF7-4351-478B-B864-A64BD5AE6FB4}"/>
              </a:ext>
            </a:extLst>
          </p:cNvPr>
          <p:cNvSpPr/>
          <p:nvPr/>
        </p:nvSpPr>
        <p:spPr>
          <a:xfrm>
            <a:off x="10730763" y="6089182"/>
            <a:ext cx="848212" cy="3385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解码器</a:t>
            </a:r>
            <a:r>
              <a:rPr lang="en-US" altLang="zh-CN" sz="1200" dirty="0"/>
              <a:t>a</a:t>
            </a:r>
            <a:endParaRPr lang="zh-CN" altLang="en-US" sz="1200" dirty="0"/>
          </a:p>
        </p:txBody>
      </p:sp>
      <p:sp>
        <p:nvSpPr>
          <p:cNvPr id="26" name="矩形 25">
            <a:extLst>
              <a:ext uri="{FF2B5EF4-FFF2-40B4-BE49-F238E27FC236}">
                <a16:creationId xmlns:a16="http://schemas.microsoft.com/office/drawing/2014/main" id="{E034C157-116D-4E61-9776-9E8695F8B022}"/>
              </a:ext>
            </a:extLst>
          </p:cNvPr>
          <p:cNvSpPr/>
          <p:nvPr/>
        </p:nvSpPr>
        <p:spPr>
          <a:xfrm>
            <a:off x="9988691" y="5226053"/>
            <a:ext cx="107394" cy="2913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6258920F-FDB8-4DA8-B5EC-88A38B4A125E}"/>
              </a:ext>
            </a:extLst>
          </p:cNvPr>
          <p:cNvSpPr/>
          <p:nvPr/>
        </p:nvSpPr>
        <p:spPr>
          <a:xfrm>
            <a:off x="9991070" y="5675037"/>
            <a:ext cx="107395" cy="2913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2E7C042B-2E69-4FAE-ADAE-99D4ECCA5847}"/>
              </a:ext>
            </a:extLst>
          </p:cNvPr>
          <p:cNvSpPr/>
          <p:nvPr/>
        </p:nvSpPr>
        <p:spPr>
          <a:xfrm>
            <a:off x="9988691" y="6116525"/>
            <a:ext cx="105489" cy="2913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979E2A08-3CA0-4685-B7E4-8BFE2E18AAA0}"/>
              </a:ext>
            </a:extLst>
          </p:cNvPr>
          <p:cNvSpPr txBox="1"/>
          <p:nvPr/>
        </p:nvSpPr>
        <p:spPr>
          <a:xfrm>
            <a:off x="876281" y="5473896"/>
            <a:ext cx="3223959"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额外</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减小分类误差</a:t>
            </a:r>
            <a:r>
              <a:rPr lang="en-US" altLang="zh-CN" sz="1600" dirty="0">
                <a:latin typeface="HarmonyOS Sans SC" panose="00000500000000000000" pitchFamily="2" charset="-122"/>
                <a:ea typeface="HarmonyOS Sans SC" panose="00000500000000000000" pitchFamily="2" charset="-122"/>
              </a:rPr>
              <a:t>, plus</a:t>
            </a:r>
            <a:r>
              <a:rPr lang="zh-CN" altLang="en-US" sz="1600" dirty="0">
                <a:latin typeface="HarmonyOS Sans SC" panose="00000500000000000000" pitchFamily="2" charset="-122"/>
                <a:ea typeface="HarmonyOS Sans SC" panose="00000500000000000000" pitchFamily="2" charset="-122"/>
              </a:rPr>
              <a:t>分类器</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30" name="矩形: 圆角 29">
            <a:extLst>
              <a:ext uri="{FF2B5EF4-FFF2-40B4-BE49-F238E27FC236}">
                <a16:creationId xmlns:a16="http://schemas.microsoft.com/office/drawing/2014/main" id="{B91EAE15-E748-4F0C-99F4-FE6B08BCD72D}"/>
              </a:ext>
            </a:extLst>
          </p:cNvPr>
          <p:cNvSpPr/>
          <p:nvPr/>
        </p:nvSpPr>
        <p:spPr>
          <a:xfrm>
            <a:off x="8895207" y="4448830"/>
            <a:ext cx="848212" cy="3385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判别器</a:t>
            </a:r>
          </a:p>
        </p:txBody>
      </p:sp>
      <p:sp>
        <p:nvSpPr>
          <p:cNvPr id="31" name="矩形: 圆角 30">
            <a:extLst>
              <a:ext uri="{FF2B5EF4-FFF2-40B4-BE49-F238E27FC236}">
                <a16:creationId xmlns:a16="http://schemas.microsoft.com/office/drawing/2014/main" id="{AD5E073B-300F-4E88-A8C0-AB273D6BE524}"/>
              </a:ext>
            </a:extLst>
          </p:cNvPr>
          <p:cNvSpPr/>
          <p:nvPr/>
        </p:nvSpPr>
        <p:spPr>
          <a:xfrm>
            <a:off x="10342324" y="4454757"/>
            <a:ext cx="848212" cy="3385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分类器</a:t>
            </a:r>
          </a:p>
        </p:txBody>
      </p:sp>
      <p:cxnSp>
        <p:nvCxnSpPr>
          <p:cNvPr id="33" name="直接箭头连接符 32">
            <a:extLst>
              <a:ext uri="{FF2B5EF4-FFF2-40B4-BE49-F238E27FC236}">
                <a16:creationId xmlns:a16="http://schemas.microsoft.com/office/drawing/2014/main" id="{C597480B-D0B3-4B5E-AF8D-C65D19425E77}"/>
              </a:ext>
            </a:extLst>
          </p:cNvPr>
          <p:cNvCxnSpPr>
            <a:stCxn id="20" idx="3"/>
            <a:endCxn id="26" idx="1"/>
          </p:cNvCxnSpPr>
          <p:nvPr/>
        </p:nvCxnSpPr>
        <p:spPr>
          <a:xfrm>
            <a:off x="9433739" y="5369576"/>
            <a:ext cx="554952" cy="214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直接箭头连接符 33">
            <a:extLst>
              <a:ext uri="{FF2B5EF4-FFF2-40B4-BE49-F238E27FC236}">
                <a16:creationId xmlns:a16="http://schemas.microsoft.com/office/drawing/2014/main" id="{08E69DB2-9293-454C-9E1C-F72A8DE92022}"/>
              </a:ext>
            </a:extLst>
          </p:cNvPr>
          <p:cNvCxnSpPr>
            <a:cxnSpLocks/>
            <a:stCxn id="26" idx="3"/>
            <a:endCxn id="23" idx="1"/>
          </p:cNvCxnSpPr>
          <p:nvPr/>
        </p:nvCxnSpPr>
        <p:spPr>
          <a:xfrm flipV="1">
            <a:off x="10096085" y="5371586"/>
            <a:ext cx="634678" cy="1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直接箭头连接符 36">
            <a:extLst>
              <a:ext uri="{FF2B5EF4-FFF2-40B4-BE49-F238E27FC236}">
                <a16:creationId xmlns:a16="http://schemas.microsoft.com/office/drawing/2014/main" id="{9012284F-D287-4B94-B50E-76F77486772E}"/>
              </a:ext>
            </a:extLst>
          </p:cNvPr>
          <p:cNvCxnSpPr>
            <a:cxnSpLocks/>
            <a:stCxn id="21" idx="3"/>
            <a:endCxn id="27" idx="1"/>
          </p:cNvCxnSpPr>
          <p:nvPr/>
        </p:nvCxnSpPr>
        <p:spPr>
          <a:xfrm flipV="1">
            <a:off x="9433739" y="5820706"/>
            <a:ext cx="557331" cy="7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直接箭头连接符 39">
            <a:extLst>
              <a:ext uri="{FF2B5EF4-FFF2-40B4-BE49-F238E27FC236}">
                <a16:creationId xmlns:a16="http://schemas.microsoft.com/office/drawing/2014/main" id="{44015689-5E18-4772-8850-BBF9D971D843}"/>
              </a:ext>
            </a:extLst>
          </p:cNvPr>
          <p:cNvCxnSpPr>
            <a:cxnSpLocks/>
            <a:stCxn id="27" idx="3"/>
            <a:endCxn id="24" idx="1"/>
          </p:cNvCxnSpPr>
          <p:nvPr/>
        </p:nvCxnSpPr>
        <p:spPr>
          <a:xfrm flipV="1">
            <a:off x="10098465" y="5816855"/>
            <a:ext cx="632298" cy="385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直接箭头连接符 42">
            <a:extLst>
              <a:ext uri="{FF2B5EF4-FFF2-40B4-BE49-F238E27FC236}">
                <a16:creationId xmlns:a16="http://schemas.microsoft.com/office/drawing/2014/main" id="{582B2A85-CE70-446B-8908-68FA820A282F}"/>
              </a:ext>
            </a:extLst>
          </p:cNvPr>
          <p:cNvCxnSpPr>
            <a:cxnSpLocks/>
            <a:stCxn id="22" idx="3"/>
            <a:endCxn id="28" idx="1"/>
          </p:cNvCxnSpPr>
          <p:nvPr/>
        </p:nvCxnSpPr>
        <p:spPr>
          <a:xfrm>
            <a:off x="9451589" y="6260346"/>
            <a:ext cx="537102" cy="18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直接箭头连接符 45">
            <a:extLst>
              <a:ext uri="{FF2B5EF4-FFF2-40B4-BE49-F238E27FC236}">
                <a16:creationId xmlns:a16="http://schemas.microsoft.com/office/drawing/2014/main" id="{866E9817-E5CC-4E5B-B19F-BCDB58ADCE02}"/>
              </a:ext>
            </a:extLst>
          </p:cNvPr>
          <p:cNvCxnSpPr>
            <a:cxnSpLocks/>
            <a:stCxn id="28" idx="3"/>
            <a:endCxn id="25" idx="1"/>
          </p:cNvCxnSpPr>
          <p:nvPr/>
        </p:nvCxnSpPr>
        <p:spPr>
          <a:xfrm flipV="1">
            <a:off x="10094180" y="6258459"/>
            <a:ext cx="636583" cy="37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2" name="直接箭头连接符 61">
            <a:extLst>
              <a:ext uri="{FF2B5EF4-FFF2-40B4-BE49-F238E27FC236}">
                <a16:creationId xmlns:a16="http://schemas.microsoft.com/office/drawing/2014/main" id="{18E64556-66C5-4B66-B2D9-C315BB985119}"/>
              </a:ext>
            </a:extLst>
          </p:cNvPr>
          <p:cNvCxnSpPr>
            <a:stCxn id="26" idx="0"/>
            <a:endCxn id="30" idx="2"/>
          </p:cNvCxnSpPr>
          <p:nvPr/>
        </p:nvCxnSpPr>
        <p:spPr>
          <a:xfrm flipH="1" flipV="1">
            <a:off x="9319313" y="4787384"/>
            <a:ext cx="723075" cy="43866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3" name="直接箭头连接符 62">
            <a:extLst>
              <a:ext uri="{FF2B5EF4-FFF2-40B4-BE49-F238E27FC236}">
                <a16:creationId xmlns:a16="http://schemas.microsoft.com/office/drawing/2014/main" id="{A2253529-EE26-48CE-A64D-61DF03575063}"/>
              </a:ext>
            </a:extLst>
          </p:cNvPr>
          <p:cNvCxnSpPr>
            <a:cxnSpLocks/>
            <a:stCxn id="27" idx="0"/>
            <a:endCxn id="30" idx="2"/>
          </p:cNvCxnSpPr>
          <p:nvPr/>
        </p:nvCxnSpPr>
        <p:spPr>
          <a:xfrm flipH="1" flipV="1">
            <a:off x="9319313" y="4787384"/>
            <a:ext cx="725455" cy="88765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6" name="直接箭头连接符 65">
            <a:extLst>
              <a:ext uri="{FF2B5EF4-FFF2-40B4-BE49-F238E27FC236}">
                <a16:creationId xmlns:a16="http://schemas.microsoft.com/office/drawing/2014/main" id="{B30B8A6E-8A3A-4AB0-86ED-E4DAD0762CE9}"/>
              </a:ext>
            </a:extLst>
          </p:cNvPr>
          <p:cNvCxnSpPr>
            <a:cxnSpLocks/>
            <a:stCxn id="28" idx="0"/>
            <a:endCxn id="30" idx="2"/>
          </p:cNvCxnSpPr>
          <p:nvPr/>
        </p:nvCxnSpPr>
        <p:spPr>
          <a:xfrm flipH="1" flipV="1">
            <a:off x="9319313" y="4787384"/>
            <a:ext cx="722123" cy="13291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9" name="直接箭头连接符 68">
            <a:extLst>
              <a:ext uri="{FF2B5EF4-FFF2-40B4-BE49-F238E27FC236}">
                <a16:creationId xmlns:a16="http://schemas.microsoft.com/office/drawing/2014/main" id="{6A57F00F-B7F8-4FE9-A21A-45145F6B8024}"/>
              </a:ext>
            </a:extLst>
          </p:cNvPr>
          <p:cNvCxnSpPr>
            <a:cxnSpLocks/>
            <a:stCxn id="72" idx="7"/>
            <a:endCxn id="31" idx="2"/>
          </p:cNvCxnSpPr>
          <p:nvPr/>
        </p:nvCxnSpPr>
        <p:spPr>
          <a:xfrm flipV="1">
            <a:off x="10520433" y="4793311"/>
            <a:ext cx="245997" cy="18479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2" name="椭圆 71">
            <a:extLst>
              <a:ext uri="{FF2B5EF4-FFF2-40B4-BE49-F238E27FC236}">
                <a16:creationId xmlns:a16="http://schemas.microsoft.com/office/drawing/2014/main" id="{43E85ABB-FF19-467B-BD43-7C7D54AD0183}"/>
              </a:ext>
            </a:extLst>
          </p:cNvPr>
          <p:cNvSpPr/>
          <p:nvPr/>
        </p:nvSpPr>
        <p:spPr>
          <a:xfrm>
            <a:off x="10409139" y="4959013"/>
            <a:ext cx="130389" cy="1303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5" name="直接连接符 74">
            <a:extLst>
              <a:ext uri="{FF2B5EF4-FFF2-40B4-BE49-F238E27FC236}">
                <a16:creationId xmlns:a16="http://schemas.microsoft.com/office/drawing/2014/main" id="{845DD22B-71C9-4240-A372-992830DC9CF1}"/>
              </a:ext>
            </a:extLst>
          </p:cNvPr>
          <p:cNvCxnSpPr>
            <a:stCxn id="26" idx="0"/>
            <a:endCxn id="72" idx="3"/>
          </p:cNvCxnSpPr>
          <p:nvPr/>
        </p:nvCxnSpPr>
        <p:spPr>
          <a:xfrm flipV="1">
            <a:off x="10042388" y="5070307"/>
            <a:ext cx="385846" cy="155746"/>
          </a:xfrm>
          <a:prstGeom prst="line">
            <a:avLst/>
          </a:prstGeom>
        </p:spPr>
        <p:style>
          <a:lnRef idx="1">
            <a:schemeClr val="dk1"/>
          </a:lnRef>
          <a:fillRef idx="0">
            <a:schemeClr val="dk1"/>
          </a:fillRef>
          <a:effectRef idx="0">
            <a:schemeClr val="dk1"/>
          </a:effectRef>
          <a:fontRef idx="minor">
            <a:schemeClr val="tx1"/>
          </a:fontRef>
        </p:style>
      </p:cxnSp>
      <p:cxnSp>
        <p:nvCxnSpPr>
          <p:cNvPr id="76" name="直接连接符 75">
            <a:extLst>
              <a:ext uri="{FF2B5EF4-FFF2-40B4-BE49-F238E27FC236}">
                <a16:creationId xmlns:a16="http://schemas.microsoft.com/office/drawing/2014/main" id="{8FC00BE0-7100-4317-BDFF-6FF75EA2C31B}"/>
              </a:ext>
            </a:extLst>
          </p:cNvPr>
          <p:cNvCxnSpPr>
            <a:cxnSpLocks/>
            <a:stCxn id="27" idx="0"/>
            <a:endCxn id="72" idx="3"/>
          </p:cNvCxnSpPr>
          <p:nvPr/>
        </p:nvCxnSpPr>
        <p:spPr>
          <a:xfrm flipV="1">
            <a:off x="10044768" y="5070307"/>
            <a:ext cx="383466" cy="604730"/>
          </a:xfrm>
          <a:prstGeom prst="line">
            <a:avLst/>
          </a:prstGeom>
        </p:spPr>
        <p:style>
          <a:lnRef idx="1">
            <a:schemeClr val="dk1"/>
          </a:lnRef>
          <a:fillRef idx="0">
            <a:schemeClr val="dk1"/>
          </a:fillRef>
          <a:effectRef idx="0">
            <a:schemeClr val="dk1"/>
          </a:effectRef>
          <a:fontRef idx="minor">
            <a:schemeClr val="tx1"/>
          </a:fontRef>
        </p:style>
      </p:cxnSp>
      <p:cxnSp>
        <p:nvCxnSpPr>
          <p:cNvPr id="79" name="直接连接符 78">
            <a:extLst>
              <a:ext uri="{FF2B5EF4-FFF2-40B4-BE49-F238E27FC236}">
                <a16:creationId xmlns:a16="http://schemas.microsoft.com/office/drawing/2014/main" id="{F464793F-A669-4C83-805A-F09BB68C998B}"/>
              </a:ext>
            </a:extLst>
          </p:cNvPr>
          <p:cNvCxnSpPr>
            <a:cxnSpLocks/>
            <a:stCxn id="28" idx="0"/>
            <a:endCxn id="72" idx="3"/>
          </p:cNvCxnSpPr>
          <p:nvPr/>
        </p:nvCxnSpPr>
        <p:spPr>
          <a:xfrm flipV="1">
            <a:off x="10041436" y="5070307"/>
            <a:ext cx="386798" cy="1046218"/>
          </a:xfrm>
          <a:prstGeom prst="line">
            <a:avLst/>
          </a:prstGeom>
        </p:spPr>
        <p:style>
          <a:lnRef idx="1">
            <a:schemeClr val="dk1"/>
          </a:lnRef>
          <a:fillRef idx="0">
            <a:schemeClr val="dk1"/>
          </a:fillRef>
          <a:effectRef idx="0">
            <a:schemeClr val="dk1"/>
          </a:effectRef>
          <a:fontRef idx="minor">
            <a:schemeClr val="tx1"/>
          </a:fontRef>
        </p:style>
      </p:cxnSp>
      <p:sp>
        <p:nvSpPr>
          <p:cNvPr id="82" name="文本框 81">
            <a:extLst>
              <a:ext uri="{FF2B5EF4-FFF2-40B4-BE49-F238E27FC236}">
                <a16:creationId xmlns:a16="http://schemas.microsoft.com/office/drawing/2014/main" id="{83C1A7FD-5064-4144-BDDB-C888CA69E0EA}"/>
              </a:ext>
            </a:extLst>
          </p:cNvPr>
          <p:cNvSpPr txBox="1"/>
          <p:nvPr/>
        </p:nvSpPr>
        <p:spPr>
          <a:xfrm>
            <a:off x="4750335" y="5505760"/>
            <a:ext cx="2451312"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重构</a:t>
            </a:r>
            <a:r>
              <a:rPr lang="en-US" altLang="zh-CN" sz="1600" dirty="0">
                <a:latin typeface="HarmonyOS Sans SC" panose="00000500000000000000" pitchFamily="2" charset="-122"/>
                <a:ea typeface="HarmonyOS Sans SC" panose="00000500000000000000" pitchFamily="2" charset="-122"/>
              </a:rPr>
              <a:t>Loss, </a:t>
            </a:r>
            <a:r>
              <a:rPr lang="zh-CN" altLang="en-US" sz="1600" dirty="0">
                <a:latin typeface="HarmonyOS Sans SC" panose="00000500000000000000" pitchFamily="2" charset="-122"/>
                <a:ea typeface="HarmonyOS Sans SC" panose="00000500000000000000" pitchFamily="2" charset="-122"/>
              </a:rPr>
              <a:t>分类</a:t>
            </a:r>
            <a:r>
              <a:rPr lang="en-US" altLang="zh-CN" sz="1600" dirty="0">
                <a:latin typeface="HarmonyOS Sans SC" panose="00000500000000000000" pitchFamily="2" charset="-122"/>
                <a:ea typeface="HarmonyOS Sans SC" panose="00000500000000000000" pitchFamily="2" charset="-122"/>
              </a:rPr>
              <a:t>Loss: </a:t>
            </a:r>
            <a:r>
              <a:rPr lang="zh-CN" altLang="en-US" sz="1600" dirty="0">
                <a:latin typeface="HarmonyOS Sans SC" panose="00000500000000000000" pitchFamily="2" charset="-122"/>
                <a:ea typeface="HarmonyOS Sans SC" panose="00000500000000000000" pitchFamily="2" charset="-122"/>
              </a:rPr>
              <a:t>略</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15602645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par>
                                <p:cTn id="43" presetID="10" presetClass="entr" presetSubtype="0" fill="hold"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fade">
                                      <p:cBhvr>
                                        <p:cTn id="50" dur="500"/>
                                        <p:tgtEl>
                                          <p:spTgt spid="1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fade">
                                      <p:cBhvr>
                                        <p:cTn id="55" dur="500"/>
                                        <p:tgtEl>
                                          <p:spTgt spid="19"/>
                                        </p:tgtEl>
                                      </p:cBhvr>
                                    </p:animEffect>
                                  </p:childTnLst>
                                </p:cTn>
                              </p:par>
                              <p:par>
                                <p:cTn id="56" presetID="10" presetClass="entr" presetSubtype="0" fill="hold" grpId="0" nodeType="withEffect">
                                  <p:stCondLst>
                                    <p:cond delay="1000"/>
                                  </p:stCondLst>
                                  <p:childTnLst>
                                    <p:set>
                                      <p:cBhvr>
                                        <p:cTn id="57" dur="1" fill="hold">
                                          <p:stCondLst>
                                            <p:cond delay="0"/>
                                          </p:stCondLst>
                                        </p:cTn>
                                        <p:tgtEl>
                                          <p:spTgt spid="18"/>
                                        </p:tgtEl>
                                        <p:attrNameLst>
                                          <p:attrName>style.visibility</p:attrName>
                                        </p:attrNameLst>
                                      </p:cBhvr>
                                      <p:to>
                                        <p:strVal val="visible"/>
                                      </p:to>
                                    </p:set>
                                    <p:animEffect transition="in" filter="fade">
                                      <p:cBhvr>
                                        <p:cTn id="58" dur="500"/>
                                        <p:tgtEl>
                                          <p:spTgt spid="18"/>
                                        </p:tgtEl>
                                      </p:cBhvr>
                                    </p:animEffect>
                                  </p:childTnLst>
                                </p:cTn>
                              </p:par>
                              <p:par>
                                <p:cTn id="59" presetID="10" presetClass="entr" presetSubtype="0" fill="hold" grpId="0" nodeType="withEffect">
                                  <p:stCondLst>
                                    <p:cond delay="1000"/>
                                  </p:stCondLst>
                                  <p:childTnLst>
                                    <p:set>
                                      <p:cBhvr>
                                        <p:cTn id="60" dur="1" fill="hold">
                                          <p:stCondLst>
                                            <p:cond delay="0"/>
                                          </p:stCondLst>
                                        </p:cTn>
                                        <p:tgtEl>
                                          <p:spTgt spid="29"/>
                                        </p:tgtEl>
                                        <p:attrNameLst>
                                          <p:attrName>style.visibility</p:attrName>
                                        </p:attrNameLst>
                                      </p:cBhvr>
                                      <p:to>
                                        <p:strVal val="visible"/>
                                      </p:to>
                                    </p:set>
                                    <p:animEffect transition="in" filter="fade">
                                      <p:cBhvr>
                                        <p:cTn id="61" dur="500"/>
                                        <p:tgtEl>
                                          <p:spTgt spid="29"/>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82"/>
                                        </p:tgtEl>
                                        <p:attrNameLst>
                                          <p:attrName>style.visibility</p:attrName>
                                        </p:attrNameLst>
                                      </p:cBhvr>
                                      <p:to>
                                        <p:strVal val="visible"/>
                                      </p:to>
                                    </p:set>
                                    <p:animEffect transition="in" filter="fade">
                                      <p:cBhvr>
                                        <p:cTn id="66"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10" grpId="0"/>
      <p:bldP spid="11" grpId="0"/>
      <p:bldP spid="12" grpId="0"/>
      <p:bldP spid="13" grpId="0"/>
      <p:bldP spid="14" grpId="0"/>
      <p:bldP spid="17" grpId="0"/>
      <p:bldP spid="18" grpId="0"/>
      <p:bldP spid="19" grpId="0"/>
      <p:bldP spid="29" grpId="0"/>
      <p:bldP spid="8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C906625-39BC-4992-BD11-6EA5AE2EC45C}"/>
              </a:ext>
            </a:extLst>
          </p:cNvPr>
          <p:cNvSpPr txBox="1"/>
          <p:nvPr/>
        </p:nvSpPr>
        <p:spPr>
          <a:xfrm>
            <a:off x="450881" y="524360"/>
            <a:ext cx="11128094" cy="646331"/>
          </a:xfrm>
          <a:prstGeom prst="rect">
            <a:avLst/>
          </a:prstGeom>
          <a:noFill/>
        </p:spPr>
        <p:txBody>
          <a:bodyPr wrap="square" rtlCol="0">
            <a:spAutoFit/>
          </a:bodyPr>
          <a:lstStyle/>
          <a:p>
            <a:r>
              <a:rPr lang="en-US" altLang="zh-CN" sz="1800" dirty="0"/>
              <a:t>Modality to Modality Translation: An Adversarial Representation Learning and Graph Fusion Network for Multimodal Fusion. </a:t>
            </a:r>
            <a:endParaRPr lang="zh-CN" altLang="en-US"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A17D5452-5A6A-49AE-A2A7-B9D92EEE1DA1}"/>
              </a:ext>
            </a:extLst>
          </p:cNvPr>
          <p:cNvSpPr txBox="1"/>
          <p:nvPr/>
        </p:nvSpPr>
        <p:spPr>
          <a:xfrm>
            <a:off x="670603" y="1569182"/>
            <a:ext cx="2036135"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先表征学习</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后融合</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4" name="文本框 3">
            <a:extLst>
              <a:ext uri="{FF2B5EF4-FFF2-40B4-BE49-F238E27FC236}">
                <a16:creationId xmlns:a16="http://schemas.microsoft.com/office/drawing/2014/main" id="{C8778CC5-E979-4F0B-9A77-F94149235646}"/>
              </a:ext>
            </a:extLst>
          </p:cNvPr>
          <p:cNvSpPr txBox="1"/>
          <p:nvPr/>
        </p:nvSpPr>
        <p:spPr>
          <a:xfrm>
            <a:off x="3061378" y="1569182"/>
            <a:ext cx="2489784"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作者提出一个图融合网络</a:t>
            </a:r>
            <a:r>
              <a:rPr lang="en-US" altLang="zh-CN" sz="1600" dirty="0">
                <a:latin typeface="HarmonyOS Sans SC" panose="00000500000000000000" pitchFamily="2" charset="-122"/>
                <a:ea typeface="HarmonyOS Sans SC" panose="00000500000000000000" pitchFamily="2" charset="-122"/>
              </a:rPr>
              <a:t>.</a:t>
            </a:r>
            <a:endParaRPr lang="zh-CN" altLang="en-US" sz="1600" dirty="0">
              <a:latin typeface="HarmonyOS Sans SC" panose="00000500000000000000" pitchFamily="2" charset="-122"/>
              <a:ea typeface="HarmonyOS Sans SC" panose="00000500000000000000" pitchFamily="2" charset="-122"/>
            </a:endParaRPr>
          </a:p>
        </p:txBody>
      </p:sp>
      <p:pic>
        <p:nvPicPr>
          <p:cNvPr id="6" name="图片 5">
            <a:extLst>
              <a:ext uri="{FF2B5EF4-FFF2-40B4-BE49-F238E27FC236}">
                <a16:creationId xmlns:a16="http://schemas.microsoft.com/office/drawing/2014/main" id="{4DA26525-EC93-40B4-843A-38981DD81BB8}"/>
              </a:ext>
            </a:extLst>
          </p:cNvPr>
          <p:cNvPicPr>
            <a:picLocks noChangeAspect="1"/>
          </p:cNvPicPr>
          <p:nvPr/>
        </p:nvPicPr>
        <p:blipFill>
          <a:blip r:embed="rId3"/>
          <a:stretch>
            <a:fillRect/>
          </a:stretch>
        </p:blipFill>
        <p:spPr>
          <a:xfrm>
            <a:off x="99103" y="2538412"/>
            <a:ext cx="6568397" cy="2941743"/>
          </a:xfrm>
          <a:prstGeom prst="rect">
            <a:avLst/>
          </a:prstGeom>
        </p:spPr>
      </p:pic>
      <p:sp>
        <p:nvSpPr>
          <p:cNvPr id="7" name="文本框 6">
            <a:extLst>
              <a:ext uri="{FF2B5EF4-FFF2-40B4-BE49-F238E27FC236}">
                <a16:creationId xmlns:a16="http://schemas.microsoft.com/office/drawing/2014/main" id="{012BD45F-5D35-414C-B6BA-66598775804C}"/>
              </a:ext>
            </a:extLst>
          </p:cNvPr>
          <p:cNvSpPr txBox="1"/>
          <p:nvPr/>
        </p:nvSpPr>
        <p:spPr>
          <a:xfrm>
            <a:off x="6667500" y="2826482"/>
            <a:ext cx="3587842"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单模态算一个总表征</a:t>
            </a:r>
            <a:r>
              <a:rPr lang="en-US" altLang="zh-CN" sz="1600" dirty="0">
                <a:latin typeface="HarmonyOS Sans SC" panose="00000500000000000000" pitchFamily="2" charset="-122"/>
                <a:ea typeface="HarmonyOS Sans SC" panose="00000500000000000000" pitchFamily="2" charset="-122"/>
              </a:rPr>
              <a:t>(</a:t>
            </a:r>
            <a:r>
              <a:rPr lang="en-US" altLang="zh-CN" sz="1600" dirty="0" err="1">
                <a:latin typeface="HarmonyOS Sans SC" panose="00000500000000000000" pitchFamily="2" charset="-122"/>
                <a:ea typeface="HarmonyOS Sans SC" panose="00000500000000000000" pitchFamily="2" charset="-122"/>
              </a:rPr>
              <a:t>MLP+Attention</a:t>
            </a:r>
            <a:r>
              <a:rPr lang="en-US" altLang="zh-CN" sz="1600" dirty="0">
                <a:latin typeface="HarmonyOS Sans SC" panose="00000500000000000000" pitchFamily="2" charset="-122"/>
                <a:ea typeface="HarmonyOS Sans SC" panose="00000500000000000000" pitchFamily="2" charset="-122"/>
              </a:rPr>
              <a:t>)</a:t>
            </a:r>
            <a:endParaRPr lang="zh-CN" altLang="en-US" sz="1600" dirty="0">
              <a:latin typeface="HarmonyOS Sans SC" panose="00000500000000000000" pitchFamily="2" charset="-122"/>
              <a:ea typeface="HarmonyOS Sans SC" panose="00000500000000000000" pitchFamily="2" charset="-122"/>
            </a:endParaRPr>
          </a:p>
        </p:txBody>
      </p:sp>
      <p:sp>
        <p:nvSpPr>
          <p:cNvPr id="8" name="文本框 7">
            <a:extLst>
              <a:ext uri="{FF2B5EF4-FFF2-40B4-BE49-F238E27FC236}">
                <a16:creationId xmlns:a16="http://schemas.microsoft.com/office/drawing/2014/main" id="{61E7014A-770E-4F18-AE15-4C62467B62B9}"/>
              </a:ext>
            </a:extLst>
          </p:cNvPr>
          <p:cNvSpPr txBox="1"/>
          <p:nvPr/>
        </p:nvSpPr>
        <p:spPr>
          <a:xfrm>
            <a:off x="11106150" y="2826482"/>
            <a:ext cx="335348" cy="338554"/>
          </a:xfrm>
          <a:prstGeom prst="rect">
            <a:avLst/>
          </a:prstGeom>
          <a:noFill/>
        </p:spPr>
        <p:txBody>
          <a:bodyPr wrap="none" rtlCol="0">
            <a:spAutoFit/>
          </a:bodyPr>
          <a:lstStyle/>
          <a:p>
            <a:r>
              <a:rPr lang="en-US" altLang="zh-CN" sz="1600" dirty="0">
                <a:latin typeface="HarmonyOS Sans SC" panose="00000500000000000000" pitchFamily="2" charset="-122"/>
                <a:ea typeface="HarmonyOS Sans SC" panose="00000500000000000000" pitchFamily="2" charset="-122"/>
              </a:rPr>
              <a:t>U</a:t>
            </a:r>
            <a:endParaRPr lang="zh-CN" altLang="en-US" sz="1600" dirty="0">
              <a:latin typeface="HarmonyOS Sans SC" panose="00000500000000000000" pitchFamily="2" charset="-122"/>
              <a:ea typeface="HarmonyOS Sans SC" panose="00000500000000000000" pitchFamily="2" charset="-122"/>
            </a:endParaRPr>
          </a:p>
        </p:txBody>
      </p:sp>
      <p:sp>
        <p:nvSpPr>
          <p:cNvPr id="9" name="文本框 8">
            <a:extLst>
              <a:ext uri="{FF2B5EF4-FFF2-40B4-BE49-F238E27FC236}">
                <a16:creationId xmlns:a16="http://schemas.microsoft.com/office/drawing/2014/main" id="{3E53601B-29B9-4BFF-9C0C-5CC13743AAE1}"/>
              </a:ext>
            </a:extLst>
          </p:cNvPr>
          <p:cNvSpPr txBox="1"/>
          <p:nvPr/>
        </p:nvSpPr>
        <p:spPr>
          <a:xfrm>
            <a:off x="6667500" y="3626435"/>
            <a:ext cx="3680816"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双模态</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单模态两两算交互表征和权重</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12" name="文本框 11">
            <a:extLst>
              <a:ext uri="{FF2B5EF4-FFF2-40B4-BE49-F238E27FC236}">
                <a16:creationId xmlns:a16="http://schemas.microsoft.com/office/drawing/2014/main" id="{9CF10A89-D00A-4392-8E2D-90CE4454E6F2}"/>
              </a:ext>
            </a:extLst>
          </p:cNvPr>
          <p:cNvSpPr txBox="1"/>
          <p:nvPr/>
        </p:nvSpPr>
        <p:spPr>
          <a:xfrm>
            <a:off x="6667500" y="4009283"/>
            <a:ext cx="2244525"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双模态</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双模态总表征</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13" name="文本框 12">
            <a:extLst>
              <a:ext uri="{FF2B5EF4-FFF2-40B4-BE49-F238E27FC236}">
                <a16:creationId xmlns:a16="http://schemas.microsoft.com/office/drawing/2014/main" id="{B66AE52A-B515-4D0E-BC42-CD5643F148CA}"/>
              </a:ext>
            </a:extLst>
          </p:cNvPr>
          <p:cNvSpPr txBox="1"/>
          <p:nvPr/>
        </p:nvSpPr>
        <p:spPr>
          <a:xfrm>
            <a:off x="11106150" y="4014045"/>
            <a:ext cx="317716" cy="338554"/>
          </a:xfrm>
          <a:prstGeom prst="rect">
            <a:avLst/>
          </a:prstGeom>
          <a:noFill/>
        </p:spPr>
        <p:txBody>
          <a:bodyPr wrap="none" rtlCol="0">
            <a:spAutoFit/>
          </a:bodyPr>
          <a:lstStyle/>
          <a:p>
            <a:r>
              <a:rPr lang="en-US" altLang="zh-CN" sz="1600" dirty="0">
                <a:latin typeface="HarmonyOS Sans SC" panose="00000500000000000000" pitchFamily="2" charset="-122"/>
                <a:ea typeface="HarmonyOS Sans SC" panose="00000500000000000000" pitchFamily="2" charset="-122"/>
              </a:rPr>
              <a:t>B</a:t>
            </a:r>
            <a:endParaRPr lang="zh-CN" altLang="en-US" sz="1600" dirty="0">
              <a:latin typeface="HarmonyOS Sans SC" panose="00000500000000000000" pitchFamily="2" charset="-122"/>
              <a:ea typeface="HarmonyOS Sans SC" panose="00000500000000000000" pitchFamily="2" charset="-122"/>
            </a:endParaRPr>
          </a:p>
        </p:txBody>
      </p:sp>
      <p:sp>
        <p:nvSpPr>
          <p:cNvPr id="14" name="文本框 13">
            <a:extLst>
              <a:ext uri="{FF2B5EF4-FFF2-40B4-BE49-F238E27FC236}">
                <a16:creationId xmlns:a16="http://schemas.microsoft.com/office/drawing/2014/main" id="{C210DE46-D251-4C12-B618-D7328CF95D2F}"/>
              </a:ext>
            </a:extLst>
          </p:cNvPr>
          <p:cNvSpPr txBox="1"/>
          <p:nvPr/>
        </p:nvSpPr>
        <p:spPr>
          <a:xfrm>
            <a:off x="6667499" y="4820827"/>
            <a:ext cx="2244525"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三模态</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类似上述步骤</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15" name="文本框 14">
            <a:extLst>
              <a:ext uri="{FF2B5EF4-FFF2-40B4-BE49-F238E27FC236}">
                <a16:creationId xmlns:a16="http://schemas.microsoft.com/office/drawing/2014/main" id="{D0A4DB2E-8FE7-4EC4-B5E7-BBC8E7284DFB}"/>
              </a:ext>
            </a:extLst>
          </p:cNvPr>
          <p:cNvSpPr txBox="1"/>
          <p:nvPr/>
        </p:nvSpPr>
        <p:spPr>
          <a:xfrm>
            <a:off x="11106150" y="4820827"/>
            <a:ext cx="301686" cy="338554"/>
          </a:xfrm>
          <a:prstGeom prst="rect">
            <a:avLst/>
          </a:prstGeom>
          <a:noFill/>
        </p:spPr>
        <p:txBody>
          <a:bodyPr wrap="none" rtlCol="0">
            <a:spAutoFit/>
          </a:bodyPr>
          <a:lstStyle/>
          <a:p>
            <a:r>
              <a:rPr lang="en-US" altLang="zh-CN" sz="1600" dirty="0">
                <a:latin typeface="HarmonyOS Sans SC" panose="00000500000000000000" pitchFamily="2" charset="-122"/>
                <a:ea typeface="HarmonyOS Sans SC" panose="00000500000000000000" pitchFamily="2" charset="-122"/>
              </a:rPr>
              <a:t>T</a:t>
            </a:r>
            <a:endParaRPr lang="zh-CN" altLang="en-US" sz="1600" dirty="0">
              <a:latin typeface="HarmonyOS Sans SC" panose="00000500000000000000" pitchFamily="2" charset="-122"/>
              <a:ea typeface="HarmonyOS Sans SC" panose="00000500000000000000" pitchFamily="2" charset="-122"/>
            </a:endParaRPr>
          </a:p>
        </p:txBody>
      </p:sp>
      <p:sp>
        <p:nvSpPr>
          <p:cNvPr id="16" name="文本框 15">
            <a:extLst>
              <a:ext uri="{FF2B5EF4-FFF2-40B4-BE49-F238E27FC236}">
                <a16:creationId xmlns:a16="http://schemas.microsoft.com/office/drawing/2014/main" id="{A7CD64A4-F06F-483D-AA51-227DE343AFCF}"/>
              </a:ext>
            </a:extLst>
          </p:cNvPr>
          <p:cNvSpPr txBox="1"/>
          <p:nvPr/>
        </p:nvSpPr>
        <p:spPr>
          <a:xfrm>
            <a:off x="5384106" y="5598948"/>
            <a:ext cx="1423788"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具体计算</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略</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17" name="文本框 16">
            <a:extLst>
              <a:ext uri="{FF2B5EF4-FFF2-40B4-BE49-F238E27FC236}">
                <a16:creationId xmlns:a16="http://schemas.microsoft.com/office/drawing/2014/main" id="{468C4C5F-8D8F-4E4F-9D4C-6A7C74D55D36}"/>
              </a:ext>
            </a:extLst>
          </p:cNvPr>
          <p:cNvSpPr txBox="1"/>
          <p:nvPr/>
        </p:nvSpPr>
        <p:spPr>
          <a:xfrm>
            <a:off x="6096000" y="1569182"/>
            <a:ext cx="3161443" cy="338554"/>
          </a:xfrm>
          <a:prstGeom prst="rect">
            <a:avLst/>
          </a:prstGeom>
          <a:noFill/>
        </p:spPr>
        <p:txBody>
          <a:bodyPr wrap="none" rtlCol="0">
            <a:spAutoFit/>
          </a:bodyPr>
          <a:lstStyle/>
          <a:p>
            <a:r>
              <a:rPr lang="zh-CN" altLang="en-US" sz="1600" dirty="0">
                <a:latin typeface="HarmonyOS Sans SC" panose="00000500000000000000" pitchFamily="2" charset="-122"/>
                <a:ea typeface="HarmonyOS Sans SC" panose="00000500000000000000" pitchFamily="2" charset="-122"/>
              </a:rPr>
              <a:t>融合模态信息和模态间交互信息</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3315002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82ECB87-C477-442E-BC84-0491AF4AE5EF}"/>
              </a:ext>
            </a:extLst>
          </p:cNvPr>
          <p:cNvSpPr txBox="1"/>
          <p:nvPr/>
        </p:nvSpPr>
        <p:spPr>
          <a:xfrm>
            <a:off x="450881" y="524360"/>
            <a:ext cx="11128094" cy="646331"/>
          </a:xfrm>
          <a:prstGeom prst="rect">
            <a:avLst/>
          </a:prstGeom>
          <a:noFill/>
        </p:spPr>
        <p:txBody>
          <a:bodyPr wrap="square" rtlCol="0">
            <a:spAutoFit/>
          </a:bodyPr>
          <a:lstStyle/>
          <a:p>
            <a:r>
              <a:rPr lang="en-US" altLang="zh-CN" sz="1800" dirty="0"/>
              <a:t>Learning Modality-Specific Representations with Self-Supervised Multi-Task Learning for Multimodal Sentiment Analysis. </a:t>
            </a:r>
            <a:endParaRPr lang="zh-CN" altLang="en-US"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59D889D6-D84F-4A0A-8B65-D499651AE10E}"/>
              </a:ext>
            </a:extLst>
          </p:cNvPr>
          <p:cNvSpPr txBox="1"/>
          <p:nvPr/>
        </p:nvSpPr>
        <p:spPr>
          <a:xfrm>
            <a:off x="756328" y="1254857"/>
            <a:ext cx="6787472" cy="338554"/>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首先</a:t>
            </a:r>
            <a:r>
              <a:rPr lang="en-US" altLang="zh-CN" sz="1600" dirty="0">
                <a:latin typeface="HarmonyOS Sans SC" panose="00000500000000000000" pitchFamily="2" charset="-122"/>
                <a:ea typeface="HarmonyOS Sans SC" panose="00000500000000000000" pitchFamily="2" charset="-122"/>
              </a:rPr>
              <a:t>: </a:t>
            </a:r>
            <a:r>
              <a:rPr lang="en-US" altLang="zh-CN" sz="900" dirty="0">
                <a:solidFill>
                  <a:srgbClr val="3063F1"/>
                </a:solidFill>
                <a:latin typeface="HarmonyOS Sans SC" panose="00000500000000000000" pitchFamily="2" charset="-122"/>
                <a:ea typeface="HarmonyOS Sans SC" panose="00000500000000000000" pitchFamily="2" charset="-122"/>
              </a:rPr>
              <a:t>CH-SIMS: A Chinese Multimodal Sentiment Analysis Dataset with Fine-grained Annotations of Modality</a:t>
            </a:r>
            <a:r>
              <a:rPr lang="en-US" altLang="zh-CN" sz="900" dirty="0">
                <a:latin typeface="HarmonyOS Sans SC" panose="00000500000000000000" pitchFamily="2" charset="-122"/>
                <a:ea typeface="HarmonyOS Sans SC" panose="00000500000000000000" pitchFamily="2" charset="-122"/>
              </a:rPr>
              <a:t>. ACL2020. </a:t>
            </a:r>
            <a:endParaRPr lang="zh-CN" altLang="en-US" sz="900" dirty="0">
              <a:latin typeface="HarmonyOS Sans SC" panose="00000500000000000000" pitchFamily="2" charset="-122"/>
              <a:ea typeface="HarmonyOS Sans SC" panose="00000500000000000000" pitchFamily="2" charset="-122"/>
            </a:endParaRPr>
          </a:p>
        </p:txBody>
      </p:sp>
      <p:pic>
        <p:nvPicPr>
          <p:cNvPr id="5" name="图片 4">
            <a:extLst>
              <a:ext uri="{FF2B5EF4-FFF2-40B4-BE49-F238E27FC236}">
                <a16:creationId xmlns:a16="http://schemas.microsoft.com/office/drawing/2014/main" id="{0BF2A8E0-5534-474B-8884-A8A1EF09E259}"/>
              </a:ext>
            </a:extLst>
          </p:cNvPr>
          <p:cNvPicPr>
            <a:picLocks noChangeAspect="1"/>
          </p:cNvPicPr>
          <p:nvPr/>
        </p:nvPicPr>
        <p:blipFill>
          <a:blip r:embed="rId2"/>
          <a:stretch>
            <a:fillRect/>
          </a:stretch>
        </p:blipFill>
        <p:spPr>
          <a:xfrm>
            <a:off x="756328" y="1677578"/>
            <a:ext cx="3875870" cy="2751548"/>
          </a:xfrm>
          <a:prstGeom prst="rect">
            <a:avLst/>
          </a:prstGeom>
        </p:spPr>
      </p:pic>
      <p:sp>
        <p:nvSpPr>
          <p:cNvPr id="7" name="文本框 6">
            <a:extLst>
              <a:ext uri="{FF2B5EF4-FFF2-40B4-BE49-F238E27FC236}">
                <a16:creationId xmlns:a16="http://schemas.microsoft.com/office/drawing/2014/main" id="{E9DE3BA3-0274-4188-82CE-62A80C16DED6}"/>
              </a:ext>
            </a:extLst>
          </p:cNvPr>
          <p:cNvSpPr txBox="1"/>
          <p:nvPr/>
        </p:nvSpPr>
        <p:spPr>
          <a:xfrm>
            <a:off x="5036344" y="1834634"/>
            <a:ext cx="5545931" cy="369332"/>
          </a:xfrm>
          <a:prstGeom prst="rect">
            <a:avLst/>
          </a:prstGeom>
          <a:noFill/>
        </p:spPr>
        <p:txBody>
          <a:bodyPr wrap="square">
            <a:spAutoFit/>
          </a:bodyPr>
          <a:lstStyle/>
          <a:p>
            <a:r>
              <a:rPr lang="en-US" altLang="zh-CN" dirty="0">
                <a:latin typeface="HarmonyOS Sans SC" panose="00000500000000000000" pitchFamily="2" charset="-122"/>
                <a:ea typeface="HarmonyOS Sans SC" panose="00000500000000000000" pitchFamily="2" charset="-122"/>
              </a:rPr>
              <a:t>M</a:t>
            </a:r>
            <a:r>
              <a:rPr lang="zh-CN" altLang="en-US" dirty="0">
                <a:latin typeface="HarmonyOS Sans SC" panose="00000500000000000000" pitchFamily="2" charset="-122"/>
                <a:ea typeface="HarmonyOS Sans SC" panose="00000500000000000000" pitchFamily="2" charset="-122"/>
              </a:rPr>
              <a:t>是三种模态下标签分布</a:t>
            </a:r>
            <a:r>
              <a:rPr lang="en-US" altLang="zh-CN" dirty="0">
                <a:latin typeface="HarmonyOS Sans SC" panose="00000500000000000000" pitchFamily="2" charset="-122"/>
                <a:ea typeface="HarmonyOS Sans SC" panose="00000500000000000000" pitchFamily="2" charset="-122"/>
              </a:rPr>
              <a:t>; T/A/V</a:t>
            </a:r>
            <a:r>
              <a:rPr lang="zh-CN" altLang="en-US" dirty="0">
                <a:latin typeface="HarmonyOS Sans SC" panose="00000500000000000000" pitchFamily="2" charset="-122"/>
                <a:ea typeface="HarmonyOS Sans SC" panose="00000500000000000000" pitchFamily="2" charset="-122"/>
              </a:rPr>
              <a:t>为单模态下标签分布</a:t>
            </a:r>
            <a:r>
              <a:rPr lang="en-US" altLang="zh-CN" dirty="0">
                <a:latin typeface="HarmonyOS Sans SC" panose="00000500000000000000" pitchFamily="2" charset="-122"/>
                <a:ea typeface="HarmonyOS Sans SC" panose="00000500000000000000" pitchFamily="2" charset="-122"/>
              </a:rPr>
              <a:t>. </a:t>
            </a:r>
          </a:p>
        </p:txBody>
      </p:sp>
      <p:sp>
        <p:nvSpPr>
          <p:cNvPr id="8" name="文本框 7">
            <a:extLst>
              <a:ext uri="{FF2B5EF4-FFF2-40B4-BE49-F238E27FC236}">
                <a16:creationId xmlns:a16="http://schemas.microsoft.com/office/drawing/2014/main" id="{712EE01D-10C7-480F-8EE1-BD86BC300544}"/>
              </a:ext>
            </a:extLst>
          </p:cNvPr>
          <p:cNvSpPr txBox="1"/>
          <p:nvPr/>
        </p:nvSpPr>
        <p:spPr>
          <a:xfrm>
            <a:off x="5036344" y="2159352"/>
            <a:ext cx="4669631" cy="369332"/>
          </a:xfrm>
          <a:prstGeom prst="rect">
            <a:avLst/>
          </a:prstGeom>
          <a:noFill/>
        </p:spPr>
        <p:txBody>
          <a:bodyPr wrap="square">
            <a:spAutoFit/>
          </a:bodyPr>
          <a:lstStyle/>
          <a:p>
            <a:r>
              <a:rPr lang="zh-CN" altLang="en-US" dirty="0">
                <a:latin typeface="HarmonyOS Sans SC" panose="00000500000000000000" pitchFamily="2" charset="-122"/>
                <a:ea typeface="HarmonyOS Sans SC" panose="00000500000000000000" pitchFamily="2" charset="-122"/>
              </a:rPr>
              <a:t>单模态是会提供很多不同于多模态的判断的</a:t>
            </a:r>
            <a:r>
              <a:rPr lang="en-US" altLang="zh-CN" dirty="0">
                <a:latin typeface="HarmonyOS Sans SC" panose="00000500000000000000" pitchFamily="2" charset="-122"/>
                <a:ea typeface="HarmonyOS Sans SC" panose="00000500000000000000" pitchFamily="2" charset="-122"/>
              </a:rPr>
              <a:t>. </a:t>
            </a:r>
          </a:p>
        </p:txBody>
      </p:sp>
      <p:sp>
        <p:nvSpPr>
          <p:cNvPr id="9" name="文本框 8">
            <a:extLst>
              <a:ext uri="{FF2B5EF4-FFF2-40B4-BE49-F238E27FC236}">
                <a16:creationId xmlns:a16="http://schemas.microsoft.com/office/drawing/2014/main" id="{7DBDC0CE-9EE2-4E98-BEBE-291A2A11EE63}"/>
              </a:ext>
            </a:extLst>
          </p:cNvPr>
          <p:cNvSpPr txBox="1"/>
          <p:nvPr/>
        </p:nvSpPr>
        <p:spPr>
          <a:xfrm>
            <a:off x="5036344" y="2853402"/>
            <a:ext cx="5974556" cy="646331"/>
          </a:xfrm>
          <a:prstGeom prst="rect">
            <a:avLst/>
          </a:prstGeom>
          <a:noFill/>
        </p:spPr>
        <p:txBody>
          <a:bodyPr wrap="square">
            <a:spAutoFit/>
          </a:bodyPr>
          <a:lstStyle/>
          <a:p>
            <a:r>
              <a:rPr lang="en-US" altLang="zh-CN" dirty="0">
                <a:latin typeface="HarmonyOS Sans SC" panose="00000500000000000000" pitchFamily="2" charset="-122"/>
                <a:ea typeface="HarmonyOS Sans SC" panose="00000500000000000000" pitchFamily="2" charset="-122"/>
              </a:rPr>
              <a:t>Q: </a:t>
            </a:r>
            <a:r>
              <a:rPr lang="zh-CN" altLang="en-US" dirty="0">
                <a:latin typeface="HarmonyOS Sans SC" panose="00000500000000000000" pitchFamily="2" charset="-122"/>
                <a:ea typeface="HarmonyOS Sans SC" panose="00000500000000000000" pitchFamily="2" charset="-122"/>
              </a:rPr>
              <a:t>单模态中不同于多模态的标注信息引导的表征学习一定会影响模型效果嘛</a:t>
            </a:r>
            <a:r>
              <a:rPr lang="en-US" altLang="zh-CN" dirty="0">
                <a:latin typeface="HarmonyOS Sans SC" panose="00000500000000000000" pitchFamily="2" charset="-122"/>
                <a:ea typeface="HarmonyOS Sans SC" panose="00000500000000000000" pitchFamily="2" charset="-122"/>
              </a:rPr>
              <a:t>?</a:t>
            </a:r>
          </a:p>
        </p:txBody>
      </p:sp>
      <p:sp>
        <p:nvSpPr>
          <p:cNvPr id="10" name="文本框 9">
            <a:extLst>
              <a:ext uri="{FF2B5EF4-FFF2-40B4-BE49-F238E27FC236}">
                <a16:creationId xmlns:a16="http://schemas.microsoft.com/office/drawing/2014/main" id="{3FEE7107-5714-4533-A28B-57AD3764E276}"/>
              </a:ext>
            </a:extLst>
          </p:cNvPr>
          <p:cNvSpPr txBox="1"/>
          <p:nvPr/>
        </p:nvSpPr>
        <p:spPr>
          <a:xfrm>
            <a:off x="5036344" y="3534690"/>
            <a:ext cx="5974556" cy="646331"/>
          </a:xfrm>
          <a:prstGeom prst="rect">
            <a:avLst/>
          </a:prstGeom>
          <a:noFill/>
        </p:spPr>
        <p:txBody>
          <a:bodyPr wrap="square">
            <a:spAutoFit/>
          </a:bodyPr>
          <a:lstStyle/>
          <a:p>
            <a:r>
              <a:rPr lang="en-US" altLang="zh-CN" dirty="0">
                <a:latin typeface="HarmonyOS Sans SC" panose="00000500000000000000" pitchFamily="2" charset="-122"/>
                <a:ea typeface="HarmonyOS Sans SC" panose="00000500000000000000" pitchFamily="2" charset="-122"/>
              </a:rPr>
              <a:t>A: </a:t>
            </a:r>
            <a:r>
              <a:rPr lang="zh-CN" altLang="en-US" dirty="0">
                <a:latin typeface="HarmonyOS Sans SC" panose="00000500000000000000" pitchFamily="2" charset="-122"/>
                <a:ea typeface="HarmonyOS Sans SC" panose="00000500000000000000" pitchFamily="2" charset="-122"/>
              </a:rPr>
              <a:t>这篇论文通过多任务学习</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表明了单模态标注信息是能提供补充信息的</a:t>
            </a:r>
            <a:r>
              <a:rPr lang="en-US" altLang="zh-CN" dirty="0">
                <a:latin typeface="HarmonyOS Sans SC" panose="00000500000000000000" pitchFamily="2" charset="-122"/>
                <a:ea typeface="HarmonyOS Sans SC" panose="00000500000000000000" pitchFamily="2" charset="-122"/>
              </a:rPr>
              <a:t>. </a:t>
            </a:r>
          </a:p>
        </p:txBody>
      </p:sp>
      <p:cxnSp>
        <p:nvCxnSpPr>
          <p:cNvPr id="12" name="直接连接符 11">
            <a:extLst>
              <a:ext uri="{FF2B5EF4-FFF2-40B4-BE49-F238E27FC236}">
                <a16:creationId xmlns:a16="http://schemas.microsoft.com/office/drawing/2014/main" id="{0F69CF3B-DF44-4EA4-BCDB-7A56A6C0D8EB}"/>
              </a:ext>
            </a:extLst>
          </p:cNvPr>
          <p:cNvCxnSpPr/>
          <p:nvPr/>
        </p:nvCxnSpPr>
        <p:spPr>
          <a:xfrm>
            <a:off x="756328" y="4695825"/>
            <a:ext cx="10254572" cy="0"/>
          </a:xfrm>
          <a:prstGeom prst="line">
            <a:avLst/>
          </a:prstGeom>
          <a:ln w="19050"/>
        </p:spPr>
        <p:style>
          <a:lnRef idx="1">
            <a:schemeClr val="dk1"/>
          </a:lnRef>
          <a:fillRef idx="0">
            <a:schemeClr val="dk1"/>
          </a:fillRef>
          <a:effectRef idx="0">
            <a:schemeClr val="dk1"/>
          </a:effectRef>
          <a:fontRef idx="minor">
            <a:schemeClr val="tx1"/>
          </a:fontRef>
        </p:style>
      </p:cxnSp>
      <p:sp>
        <p:nvSpPr>
          <p:cNvPr id="13" name="文本框 12">
            <a:extLst>
              <a:ext uri="{FF2B5EF4-FFF2-40B4-BE49-F238E27FC236}">
                <a16:creationId xmlns:a16="http://schemas.microsoft.com/office/drawing/2014/main" id="{8C550339-5385-455C-9FE5-E6D5AAE310E1}"/>
              </a:ext>
            </a:extLst>
          </p:cNvPr>
          <p:cNvSpPr txBox="1"/>
          <p:nvPr/>
        </p:nvSpPr>
        <p:spPr>
          <a:xfrm>
            <a:off x="921544" y="5293030"/>
            <a:ext cx="7679531" cy="369332"/>
          </a:xfrm>
          <a:prstGeom prst="rect">
            <a:avLst/>
          </a:prstGeom>
          <a:noFill/>
        </p:spPr>
        <p:txBody>
          <a:bodyPr wrap="square">
            <a:spAutoFit/>
          </a:bodyPr>
          <a:lstStyle/>
          <a:p>
            <a:r>
              <a:rPr lang="zh-CN" altLang="en-US" dirty="0">
                <a:latin typeface="HarmonyOS Sans SC" panose="00000500000000000000" pitchFamily="2" charset="-122"/>
                <a:ea typeface="HarmonyOS Sans SC" panose="00000500000000000000" pitchFamily="2" charset="-122"/>
              </a:rPr>
              <a:t>然而单模态的标注需要额外的人工标注</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本文使模型自己生成单模态标注</a:t>
            </a:r>
            <a:r>
              <a:rPr lang="en-US" altLang="zh-CN" dirty="0">
                <a:latin typeface="HarmonyOS Sans SC" panose="00000500000000000000" pitchFamily="2" charset="-122"/>
                <a:ea typeface="HarmonyOS Sans SC" panose="00000500000000000000" pitchFamily="2" charset="-122"/>
              </a:rPr>
              <a:t>. </a:t>
            </a:r>
          </a:p>
        </p:txBody>
      </p:sp>
    </p:spTree>
    <p:extLst>
      <p:ext uri="{BB962C8B-B14F-4D97-AF65-F5344CB8AC3E}">
        <p14:creationId xmlns:p14="http://schemas.microsoft.com/office/powerpoint/2010/main" val="18938947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7D2C398-66C9-47BB-B9E1-42710CECA076}"/>
              </a:ext>
            </a:extLst>
          </p:cNvPr>
          <p:cNvSpPr txBox="1"/>
          <p:nvPr/>
        </p:nvSpPr>
        <p:spPr>
          <a:xfrm>
            <a:off x="508000" y="2012315"/>
            <a:ext cx="122180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VQA(471)</a:t>
            </a:r>
            <a:endParaRPr lang="zh-CN" altLang="en-US" dirty="0">
              <a:latin typeface="HarmonyOS Sans SC" panose="00000500000000000000" pitchFamily="2" charset="-122"/>
              <a:ea typeface="HarmonyOS Sans SC" panose="00000500000000000000" pitchFamily="2" charset="-122"/>
            </a:endParaRPr>
          </a:p>
        </p:txBody>
      </p:sp>
      <p:sp>
        <p:nvSpPr>
          <p:cNvPr id="5" name="文本框 4">
            <a:extLst>
              <a:ext uri="{FF2B5EF4-FFF2-40B4-BE49-F238E27FC236}">
                <a16:creationId xmlns:a16="http://schemas.microsoft.com/office/drawing/2014/main" id="{9DB5F96B-9CDF-4F20-8A18-8EDD36AE247C}"/>
              </a:ext>
            </a:extLst>
          </p:cNvPr>
          <p:cNvSpPr txBox="1"/>
          <p:nvPr/>
        </p:nvSpPr>
        <p:spPr>
          <a:xfrm>
            <a:off x="437335" y="608855"/>
            <a:ext cx="3114955" cy="461665"/>
          </a:xfrm>
          <a:prstGeom prst="rect">
            <a:avLst/>
          </a:prstGeom>
          <a:noFill/>
        </p:spPr>
        <p:txBody>
          <a:bodyPr wrap="none" rtlCol="0">
            <a:spAutoFit/>
          </a:bodyPr>
          <a:lstStyle/>
          <a:p>
            <a:r>
              <a:rPr lang="zh-CN" altLang="en-US" sz="2400" dirty="0">
                <a:latin typeface="HarmonyOS Sans SC" panose="00000500000000000000" pitchFamily="2" charset="-122"/>
                <a:ea typeface="HarmonyOS Sans SC" panose="00000500000000000000" pitchFamily="2" charset="-122"/>
              </a:rPr>
              <a:t>模态</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表达信息的不同媒介</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6" name="文本框 5">
            <a:extLst>
              <a:ext uri="{FF2B5EF4-FFF2-40B4-BE49-F238E27FC236}">
                <a16:creationId xmlns:a16="http://schemas.microsoft.com/office/drawing/2014/main" id="{20A85797-150D-4157-8959-F676BEEF1B7D}"/>
              </a:ext>
            </a:extLst>
          </p:cNvPr>
          <p:cNvSpPr txBox="1"/>
          <p:nvPr/>
        </p:nvSpPr>
        <p:spPr>
          <a:xfrm>
            <a:off x="6096000" y="685801"/>
            <a:ext cx="902811" cy="307777"/>
          </a:xfrm>
          <a:prstGeom prst="rect">
            <a:avLst/>
          </a:prstGeom>
          <a:noFill/>
        </p:spPr>
        <p:txBody>
          <a:bodyPr wrap="none" rtlCol="0">
            <a:spAutoFit/>
          </a:bodyPr>
          <a:lstStyle/>
          <a:p>
            <a:r>
              <a:rPr lang="zh-CN" altLang="en-US" sz="1400" dirty="0">
                <a:latin typeface="HarmonyOS Sans SC" panose="00000500000000000000" pitchFamily="2" charset="-122"/>
                <a:ea typeface="HarmonyOS Sans SC" panose="00000500000000000000" pitchFamily="2" charset="-122"/>
              </a:rPr>
              <a:t>视觉模态</a:t>
            </a:r>
          </a:p>
        </p:txBody>
      </p:sp>
      <p:sp>
        <p:nvSpPr>
          <p:cNvPr id="7" name="文本框 6">
            <a:extLst>
              <a:ext uri="{FF2B5EF4-FFF2-40B4-BE49-F238E27FC236}">
                <a16:creationId xmlns:a16="http://schemas.microsoft.com/office/drawing/2014/main" id="{7A84C3B2-B709-4B23-ADB9-C666911105C3}"/>
              </a:ext>
            </a:extLst>
          </p:cNvPr>
          <p:cNvSpPr txBox="1"/>
          <p:nvPr/>
        </p:nvSpPr>
        <p:spPr>
          <a:xfrm>
            <a:off x="7256194" y="685801"/>
            <a:ext cx="902811" cy="307777"/>
          </a:xfrm>
          <a:prstGeom prst="rect">
            <a:avLst/>
          </a:prstGeom>
          <a:noFill/>
        </p:spPr>
        <p:txBody>
          <a:bodyPr wrap="none" rtlCol="0">
            <a:spAutoFit/>
          </a:bodyPr>
          <a:lstStyle/>
          <a:p>
            <a:r>
              <a:rPr lang="zh-CN" altLang="en-US" sz="1400" dirty="0">
                <a:latin typeface="HarmonyOS Sans SC" panose="00000500000000000000" pitchFamily="2" charset="-122"/>
                <a:ea typeface="HarmonyOS Sans SC" panose="00000500000000000000" pitchFamily="2" charset="-122"/>
              </a:rPr>
              <a:t>音频模态</a:t>
            </a:r>
          </a:p>
        </p:txBody>
      </p:sp>
      <p:sp>
        <p:nvSpPr>
          <p:cNvPr id="8" name="文本框 7">
            <a:extLst>
              <a:ext uri="{FF2B5EF4-FFF2-40B4-BE49-F238E27FC236}">
                <a16:creationId xmlns:a16="http://schemas.microsoft.com/office/drawing/2014/main" id="{1B4B47A2-8763-43FC-B217-C7C5B3A23912}"/>
              </a:ext>
            </a:extLst>
          </p:cNvPr>
          <p:cNvSpPr txBox="1"/>
          <p:nvPr/>
        </p:nvSpPr>
        <p:spPr>
          <a:xfrm>
            <a:off x="8416388" y="685800"/>
            <a:ext cx="902811" cy="307777"/>
          </a:xfrm>
          <a:prstGeom prst="rect">
            <a:avLst/>
          </a:prstGeom>
          <a:noFill/>
        </p:spPr>
        <p:txBody>
          <a:bodyPr wrap="none" rtlCol="0">
            <a:spAutoFit/>
          </a:bodyPr>
          <a:lstStyle/>
          <a:p>
            <a:r>
              <a:rPr lang="zh-CN" altLang="en-US" sz="1400" dirty="0">
                <a:latin typeface="HarmonyOS Sans SC" panose="00000500000000000000" pitchFamily="2" charset="-122"/>
                <a:ea typeface="HarmonyOS Sans SC" panose="00000500000000000000" pitchFamily="2" charset="-122"/>
              </a:rPr>
              <a:t>文字模态</a:t>
            </a:r>
          </a:p>
        </p:txBody>
      </p:sp>
      <p:grpSp>
        <p:nvGrpSpPr>
          <p:cNvPr id="21" name="组合 20">
            <a:extLst>
              <a:ext uri="{FF2B5EF4-FFF2-40B4-BE49-F238E27FC236}">
                <a16:creationId xmlns:a16="http://schemas.microsoft.com/office/drawing/2014/main" id="{DC089A4D-C536-477F-B7B9-24B5CC5CB155}"/>
              </a:ext>
            </a:extLst>
          </p:cNvPr>
          <p:cNvGrpSpPr/>
          <p:nvPr/>
        </p:nvGrpSpPr>
        <p:grpSpPr>
          <a:xfrm>
            <a:off x="6096000" y="1066206"/>
            <a:ext cx="853263" cy="307777"/>
            <a:chOff x="1431162" y="1508165"/>
            <a:chExt cx="853263" cy="307777"/>
          </a:xfrm>
        </p:grpSpPr>
        <p:sp>
          <p:nvSpPr>
            <p:cNvPr id="9" name="文本框 8">
              <a:extLst>
                <a:ext uri="{FF2B5EF4-FFF2-40B4-BE49-F238E27FC236}">
                  <a16:creationId xmlns:a16="http://schemas.microsoft.com/office/drawing/2014/main" id="{CA5F8721-17BC-4626-BC66-DC199F4EFABE}"/>
                </a:ext>
              </a:extLst>
            </p:cNvPr>
            <p:cNvSpPr txBox="1"/>
            <p:nvPr/>
          </p:nvSpPr>
          <p:spPr>
            <a:xfrm>
              <a:off x="1431162" y="1508165"/>
              <a:ext cx="647934" cy="307777"/>
            </a:xfrm>
            <a:prstGeom prst="rect">
              <a:avLst/>
            </a:prstGeom>
            <a:noFill/>
          </p:spPr>
          <p:txBody>
            <a:bodyPr wrap="none" rtlCol="0">
              <a:spAutoFit/>
            </a:bodyPr>
            <a:lstStyle/>
            <a:p>
              <a:r>
                <a:rPr lang="en-US" altLang="zh-CN" sz="1400" dirty="0">
                  <a:latin typeface="HarmonyOS Sans SC" panose="00000500000000000000" pitchFamily="2" charset="-122"/>
                  <a:ea typeface="HarmonyOS Sans SC" panose="00000500000000000000" pitchFamily="2" charset="-122"/>
                </a:rPr>
                <a:t>visual</a:t>
              </a:r>
              <a:endParaRPr lang="zh-CN" altLang="en-US" sz="1400" dirty="0">
                <a:latin typeface="HarmonyOS Sans SC" panose="00000500000000000000" pitchFamily="2" charset="-122"/>
                <a:ea typeface="HarmonyOS Sans SC" panose="00000500000000000000" pitchFamily="2" charset="-122"/>
              </a:endParaRPr>
            </a:p>
          </p:txBody>
        </p:sp>
        <p:pic>
          <p:nvPicPr>
            <p:cNvPr id="15" name="图形 14" descr="3D 眼镜 轮廓">
              <a:extLst>
                <a:ext uri="{FF2B5EF4-FFF2-40B4-BE49-F238E27FC236}">
                  <a16:creationId xmlns:a16="http://schemas.microsoft.com/office/drawing/2014/main" id="{1B01033C-3896-4C60-A6EB-5572706899D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17882" y="1528781"/>
              <a:ext cx="266543" cy="266543"/>
            </a:xfrm>
            <a:prstGeom prst="rect">
              <a:avLst/>
            </a:prstGeom>
          </p:spPr>
        </p:pic>
      </p:grpSp>
      <p:grpSp>
        <p:nvGrpSpPr>
          <p:cNvPr id="20" name="组合 19">
            <a:extLst>
              <a:ext uri="{FF2B5EF4-FFF2-40B4-BE49-F238E27FC236}">
                <a16:creationId xmlns:a16="http://schemas.microsoft.com/office/drawing/2014/main" id="{53550916-C495-40D5-9F50-538CF05CC210}"/>
              </a:ext>
            </a:extLst>
          </p:cNvPr>
          <p:cNvGrpSpPr/>
          <p:nvPr/>
        </p:nvGrpSpPr>
        <p:grpSpPr>
          <a:xfrm>
            <a:off x="7256194" y="1068588"/>
            <a:ext cx="812942" cy="307777"/>
            <a:chOff x="2591356" y="1510547"/>
            <a:chExt cx="812942" cy="307777"/>
          </a:xfrm>
        </p:grpSpPr>
        <p:sp>
          <p:nvSpPr>
            <p:cNvPr id="10" name="文本框 9">
              <a:extLst>
                <a:ext uri="{FF2B5EF4-FFF2-40B4-BE49-F238E27FC236}">
                  <a16:creationId xmlns:a16="http://schemas.microsoft.com/office/drawing/2014/main" id="{3087EB81-FEAC-4AF0-8BE0-1730F77F5B21}"/>
                </a:ext>
              </a:extLst>
            </p:cNvPr>
            <p:cNvSpPr txBox="1"/>
            <p:nvPr/>
          </p:nvSpPr>
          <p:spPr>
            <a:xfrm>
              <a:off x="2591356" y="1510547"/>
              <a:ext cx="644728" cy="307777"/>
            </a:xfrm>
            <a:prstGeom prst="rect">
              <a:avLst/>
            </a:prstGeom>
            <a:noFill/>
          </p:spPr>
          <p:txBody>
            <a:bodyPr wrap="none" rtlCol="0">
              <a:spAutoFit/>
            </a:bodyPr>
            <a:lstStyle/>
            <a:p>
              <a:r>
                <a:rPr lang="en-US" altLang="zh-CN" sz="1400" dirty="0">
                  <a:latin typeface="HarmonyOS Sans SC" panose="00000500000000000000" pitchFamily="2" charset="-122"/>
                  <a:ea typeface="HarmonyOS Sans SC" panose="00000500000000000000" pitchFamily="2" charset="-122"/>
                </a:rPr>
                <a:t>audio</a:t>
              </a:r>
              <a:endParaRPr lang="zh-CN" altLang="en-US" sz="1400" dirty="0">
                <a:latin typeface="HarmonyOS Sans SC" panose="00000500000000000000" pitchFamily="2" charset="-122"/>
                <a:ea typeface="HarmonyOS Sans SC" panose="00000500000000000000" pitchFamily="2" charset="-122"/>
              </a:endParaRPr>
            </a:p>
          </p:txBody>
        </p:sp>
        <p:pic>
          <p:nvPicPr>
            <p:cNvPr id="17" name="图形 16" descr="无线话筒 轮廓">
              <a:extLst>
                <a:ext uri="{FF2B5EF4-FFF2-40B4-BE49-F238E27FC236}">
                  <a16:creationId xmlns:a16="http://schemas.microsoft.com/office/drawing/2014/main" id="{A6141535-E427-460D-9353-AC43CA6A6B9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137754" y="1528780"/>
              <a:ext cx="266544" cy="266544"/>
            </a:xfrm>
            <a:prstGeom prst="rect">
              <a:avLst/>
            </a:prstGeom>
          </p:spPr>
        </p:pic>
      </p:grpSp>
      <p:grpSp>
        <p:nvGrpSpPr>
          <p:cNvPr id="22" name="组合 21">
            <a:extLst>
              <a:ext uri="{FF2B5EF4-FFF2-40B4-BE49-F238E27FC236}">
                <a16:creationId xmlns:a16="http://schemas.microsoft.com/office/drawing/2014/main" id="{892A0A87-266F-414B-AD01-B06915535390}"/>
              </a:ext>
            </a:extLst>
          </p:cNvPr>
          <p:cNvGrpSpPr/>
          <p:nvPr/>
        </p:nvGrpSpPr>
        <p:grpSpPr>
          <a:xfrm>
            <a:off x="8413182" y="1066204"/>
            <a:ext cx="970169" cy="307779"/>
            <a:chOff x="3748344" y="1508163"/>
            <a:chExt cx="970169" cy="307779"/>
          </a:xfrm>
        </p:grpSpPr>
        <p:sp>
          <p:nvSpPr>
            <p:cNvPr id="11" name="文本框 10">
              <a:extLst>
                <a:ext uri="{FF2B5EF4-FFF2-40B4-BE49-F238E27FC236}">
                  <a16:creationId xmlns:a16="http://schemas.microsoft.com/office/drawing/2014/main" id="{8ED87102-CECF-404C-B3D1-156BA9FA7860}"/>
                </a:ext>
              </a:extLst>
            </p:cNvPr>
            <p:cNvSpPr txBox="1"/>
            <p:nvPr/>
          </p:nvSpPr>
          <p:spPr>
            <a:xfrm>
              <a:off x="3748344" y="1508165"/>
              <a:ext cx="748923" cy="307777"/>
            </a:xfrm>
            <a:prstGeom prst="rect">
              <a:avLst/>
            </a:prstGeom>
            <a:noFill/>
          </p:spPr>
          <p:txBody>
            <a:bodyPr wrap="none" rtlCol="0">
              <a:spAutoFit/>
            </a:bodyPr>
            <a:lstStyle/>
            <a:p>
              <a:r>
                <a:rPr lang="en-US" altLang="zh-CN" sz="1400" dirty="0">
                  <a:latin typeface="HarmonyOS Sans SC" panose="00000500000000000000" pitchFamily="2" charset="-122"/>
                  <a:ea typeface="HarmonyOS Sans SC" panose="00000500000000000000" pitchFamily="2" charset="-122"/>
                </a:rPr>
                <a:t>textual</a:t>
              </a:r>
              <a:endParaRPr lang="zh-CN" altLang="en-US" sz="1400" dirty="0">
                <a:latin typeface="HarmonyOS Sans SC" panose="00000500000000000000" pitchFamily="2" charset="-122"/>
                <a:ea typeface="HarmonyOS Sans SC" panose="00000500000000000000" pitchFamily="2" charset="-122"/>
              </a:endParaRPr>
            </a:p>
          </p:txBody>
        </p:sp>
        <p:pic>
          <p:nvPicPr>
            <p:cNvPr id="19" name="图形 18" descr="聊天气泡 轮廓">
              <a:extLst>
                <a:ext uri="{FF2B5EF4-FFF2-40B4-BE49-F238E27FC236}">
                  <a16:creationId xmlns:a16="http://schemas.microsoft.com/office/drawing/2014/main" id="{75CEC83C-22AA-4AA9-9401-64CA8078C2C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428014" y="1508163"/>
              <a:ext cx="290499" cy="290499"/>
            </a:xfrm>
            <a:prstGeom prst="rect">
              <a:avLst/>
            </a:prstGeom>
          </p:spPr>
        </p:pic>
      </p:grpSp>
      <p:pic>
        <p:nvPicPr>
          <p:cNvPr id="23" name="图片 22">
            <a:extLst>
              <a:ext uri="{FF2B5EF4-FFF2-40B4-BE49-F238E27FC236}">
                <a16:creationId xmlns:a16="http://schemas.microsoft.com/office/drawing/2014/main" id="{D16496B5-80B7-41B7-841A-C6BB30674CD3}"/>
              </a:ext>
            </a:extLst>
          </p:cNvPr>
          <p:cNvPicPr>
            <a:picLocks noChangeAspect="1"/>
          </p:cNvPicPr>
          <p:nvPr/>
        </p:nvPicPr>
        <p:blipFill>
          <a:blip r:embed="rId8"/>
          <a:stretch>
            <a:fillRect/>
          </a:stretch>
        </p:blipFill>
        <p:spPr>
          <a:xfrm>
            <a:off x="992665" y="3095433"/>
            <a:ext cx="1405003" cy="1405003"/>
          </a:xfrm>
          <a:prstGeom prst="rect">
            <a:avLst/>
          </a:prstGeom>
        </p:spPr>
      </p:pic>
      <p:pic>
        <p:nvPicPr>
          <p:cNvPr id="24" name="图形 23" descr="3D 眼镜 轮廓">
            <a:extLst>
              <a:ext uri="{FF2B5EF4-FFF2-40B4-BE49-F238E27FC236}">
                <a16:creationId xmlns:a16="http://schemas.microsoft.com/office/drawing/2014/main" id="{DC4F5E35-F61B-415A-81F7-D9D726B54F0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21120" y="2600517"/>
            <a:ext cx="348092" cy="348092"/>
          </a:xfrm>
          <a:prstGeom prst="rect">
            <a:avLst/>
          </a:prstGeom>
        </p:spPr>
      </p:pic>
      <p:sp>
        <p:nvSpPr>
          <p:cNvPr id="25" name="文本框 24">
            <a:extLst>
              <a:ext uri="{FF2B5EF4-FFF2-40B4-BE49-F238E27FC236}">
                <a16:creationId xmlns:a16="http://schemas.microsoft.com/office/drawing/2014/main" id="{4ECEA6F5-DD40-4AF0-9DD4-8D7290C91C8C}"/>
              </a:ext>
            </a:extLst>
          </p:cNvPr>
          <p:cNvSpPr txBox="1"/>
          <p:nvPr/>
        </p:nvSpPr>
        <p:spPr>
          <a:xfrm>
            <a:off x="2964966" y="3095433"/>
            <a:ext cx="1524776" cy="276999"/>
          </a:xfrm>
          <a:prstGeom prst="rect">
            <a:avLst/>
          </a:prstGeom>
          <a:noFill/>
        </p:spPr>
        <p:txBody>
          <a:bodyPr wrap="none" rtlCol="0">
            <a:spAutoFit/>
          </a:bodyPr>
          <a:lstStyle/>
          <a:p>
            <a:r>
              <a:rPr lang="en-US" altLang="zh-CN" sz="1200" dirty="0"/>
              <a:t>Q: </a:t>
            </a:r>
            <a:r>
              <a:rPr lang="zh-CN" altLang="en-US" sz="1200" dirty="0"/>
              <a:t>猫是什么颜色的</a:t>
            </a:r>
            <a:r>
              <a:rPr lang="en-US" altLang="zh-CN" sz="1200" dirty="0"/>
              <a:t>?</a:t>
            </a:r>
            <a:endParaRPr lang="zh-CN" altLang="en-US" sz="1200" dirty="0"/>
          </a:p>
        </p:txBody>
      </p:sp>
      <p:sp>
        <p:nvSpPr>
          <p:cNvPr id="26" name="文本框 25">
            <a:extLst>
              <a:ext uri="{FF2B5EF4-FFF2-40B4-BE49-F238E27FC236}">
                <a16:creationId xmlns:a16="http://schemas.microsoft.com/office/drawing/2014/main" id="{C0B3AA25-B2F6-4371-9D33-F9403AB8B32F}"/>
              </a:ext>
            </a:extLst>
          </p:cNvPr>
          <p:cNvSpPr txBox="1"/>
          <p:nvPr/>
        </p:nvSpPr>
        <p:spPr>
          <a:xfrm>
            <a:off x="2975225" y="3725474"/>
            <a:ext cx="752129" cy="276999"/>
          </a:xfrm>
          <a:prstGeom prst="rect">
            <a:avLst/>
          </a:prstGeom>
          <a:noFill/>
        </p:spPr>
        <p:txBody>
          <a:bodyPr wrap="none" rtlCol="0">
            <a:spAutoFit/>
          </a:bodyPr>
          <a:lstStyle/>
          <a:p>
            <a:r>
              <a:rPr lang="en-US" altLang="zh-CN" sz="1200" dirty="0"/>
              <a:t>A: </a:t>
            </a:r>
            <a:r>
              <a:rPr lang="zh-CN" altLang="en-US" sz="1200" dirty="0"/>
              <a:t>白色</a:t>
            </a:r>
            <a:r>
              <a:rPr lang="en-US" altLang="zh-CN" sz="1200" dirty="0"/>
              <a:t>. </a:t>
            </a:r>
            <a:endParaRPr lang="zh-CN" altLang="en-US" sz="1200" dirty="0"/>
          </a:p>
        </p:txBody>
      </p:sp>
      <p:pic>
        <p:nvPicPr>
          <p:cNvPr id="27" name="图形 26" descr="聊天气泡 轮廓">
            <a:extLst>
              <a:ext uri="{FF2B5EF4-FFF2-40B4-BE49-F238E27FC236}">
                <a16:creationId xmlns:a16="http://schemas.microsoft.com/office/drawing/2014/main" id="{B6751A27-0BA3-477E-A813-73F629C2079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543049" y="2600517"/>
            <a:ext cx="348092" cy="348092"/>
          </a:xfrm>
          <a:prstGeom prst="rect">
            <a:avLst/>
          </a:prstGeom>
        </p:spPr>
      </p:pic>
      <p:grpSp>
        <p:nvGrpSpPr>
          <p:cNvPr id="42" name="组合 41">
            <a:extLst>
              <a:ext uri="{FF2B5EF4-FFF2-40B4-BE49-F238E27FC236}">
                <a16:creationId xmlns:a16="http://schemas.microsoft.com/office/drawing/2014/main" id="{0B0AA62D-65C6-4234-A145-D5ED87AA1E91}"/>
              </a:ext>
            </a:extLst>
          </p:cNvPr>
          <p:cNvGrpSpPr/>
          <p:nvPr/>
        </p:nvGrpSpPr>
        <p:grpSpPr>
          <a:xfrm>
            <a:off x="4017157" y="3685963"/>
            <a:ext cx="1010662" cy="644648"/>
            <a:chOff x="3440894" y="4266988"/>
            <a:chExt cx="1010662" cy="644648"/>
          </a:xfrm>
        </p:grpSpPr>
        <p:grpSp>
          <p:nvGrpSpPr>
            <p:cNvPr id="37" name="组合 36">
              <a:extLst>
                <a:ext uri="{FF2B5EF4-FFF2-40B4-BE49-F238E27FC236}">
                  <a16:creationId xmlns:a16="http://schemas.microsoft.com/office/drawing/2014/main" id="{0445453E-7D79-45D5-93ED-5D4439011A1F}"/>
                </a:ext>
              </a:extLst>
            </p:cNvPr>
            <p:cNvGrpSpPr/>
            <p:nvPr/>
          </p:nvGrpSpPr>
          <p:grpSpPr>
            <a:xfrm>
              <a:off x="3440894" y="4274400"/>
              <a:ext cx="683493" cy="631200"/>
              <a:chOff x="3440894" y="4274400"/>
              <a:chExt cx="683493" cy="631200"/>
            </a:xfrm>
          </p:grpSpPr>
          <p:cxnSp>
            <p:nvCxnSpPr>
              <p:cNvPr id="29" name="直接连接符 28">
                <a:extLst>
                  <a:ext uri="{FF2B5EF4-FFF2-40B4-BE49-F238E27FC236}">
                    <a16:creationId xmlns:a16="http://schemas.microsoft.com/office/drawing/2014/main" id="{60B8418B-161E-4CB6-BC60-9092422BC452}"/>
                  </a:ext>
                </a:extLst>
              </p:cNvPr>
              <p:cNvCxnSpPr>
                <a:cxnSpLocks/>
              </p:cNvCxnSpPr>
              <p:nvPr/>
            </p:nvCxnSpPr>
            <p:spPr>
              <a:xfrm>
                <a:off x="3440894" y="4274400"/>
                <a:ext cx="0" cy="631200"/>
              </a:xfrm>
              <a:prstGeom prst="line">
                <a:avLst/>
              </a:prstGeom>
              <a:ln w="19050"/>
            </p:spPr>
            <p:style>
              <a:lnRef idx="1">
                <a:schemeClr val="dk1"/>
              </a:lnRef>
              <a:fillRef idx="0">
                <a:schemeClr val="dk1"/>
              </a:fillRef>
              <a:effectRef idx="0">
                <a:schemeClr val="dk1"/>
              </a:effectRef>
              <a:fontRef idx="minor">
                <a:schemeClr val="tx1"/>
              </a:fontRef>
            </p:style>
          </p:cxnSp>
          <p:sp>
            <p:nvSpPr>
              <p:cNvPr id="30" name="矩形 29">
                <a:extLst>
                  <a:ext uri="{FF2B5EF4-FFF2-40B4-BE49-F238E27FC236}">
                    <a16:creationId xmlns:a16="http://schemas.microsoft.com/office/drawing/2014/main" id="{886C834C-4696-4D01-A141-E8EC937D7FAB}"/>
                  </a:ext>
                </a:extLst>
              </p:cNvPr>
              <p:cNvSpPr/>
              <p:nvPr/>
            </p:nvSpPr>
            <p:spPr>
              <a:xfrm>
                <a:off x="3469067" y="4306499"/>
                <a:ext cx="655320" cy="93573"/>
              </a:xfrm>
              <a:prstGeom prst="rect">
                <a:avLst/>
              </a:prstGeom>
              <a:solidFill>
                <a:srgbClr val="3063F1"/>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5FD5CB56-D152-4F10-9E76-BA3982F70662}"/>
                  </a:ext>
                </a:extLst>
              </p:cNvPr>
              <p:cNvSpPr/>
              <p:nvPr/>
            </p:nvSpPr>
            <p:spPr>
              <a:xfrm>
                <a:off x="3469067" y="4461838"/>
                <a:ext cx="460359" cy="93573"/>
              </a:xfrm>
              <a:prstGeom prst="rect">
                <a:avLst/>
              </a:prstGeom>
              <a:solidFill>
                <a:srgbClr val="3063F1"/>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E660DD72-3C6F-4E9E-B8B2-00DC2F9FD45B}"/>
                  </a:ext>
                </a:extLst>
              </p:cNvPr>
              <p:cNvSpPr/>
              <p:nvPr/>
            </p:nvSpPr>
            <p:spPr>
              <a:xfrm>
                <a:off x="3469068" y="4617177"/>
                <a:ext cx="291438" cy="93573"/>
              </a:xfrm>
              <a:prstGeom prst="rect">
                <a:avLst/>
              </a:prstGeom>
              <a:solidFill>
                <a:srgbClr val="3063F1"/>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C7218776-C196-4A2D-BD8E-2C2F7E8AB892}"/>
                  </a:ext>
                </a:extLst>
              </p:cNvPr>
              <p:cNvSpPr/>
              <p:nvPr/>
            </p:nvSpPr>
            <p:spPr>
              <a:xfrm>
                <a:off x="3469067" y="4772517"/>
                <a:ext cx="165004" cy="93573"/>
              </a:xfrm>
              <a:prstGeom prst="rect">
                <a:avLst/>
              </a:prstGeom>
              <a:solidFill>
                <a:srgbClr val="3063F1"/>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zh-CN" altLang="en-US"/>
              </a:p>
            </p:txBody>
          </p:sp>
        </p:grpSp>
        <p:sp>
          <p:nvSpPr>
            <p:cNvPr id="38" name="文本框 37">
              <a:extLst>
                <a:ext uri="{FF2B5EF4-FFF2-40B4-BE49-F238E27FC236}">
                  <a16:creationId xmlns:a16="http://schemas.microsoft.com/office/drawing/2014/main" id="{7585DB2E-F85B-4ABA-9A0C-022DF3B22092}"/>
                </a:ext>
              </a:extLst>
            </p:cNvPr>
            <p:cNvSpPr txBox="1"/>
            <p:nvPr/>
          </p:nvSpPr>
          <p:spPr>
            <a:xfrm>
              <a:off x="4092162" y="4266988"/>
              <a:ext cx="359394" cy="184666"/>
            </a:xfrm>
            <a:prstGeom prst="rect">
              <a:avLst/>
            </a:prstGeom>
            <a:noFill/>
          </p:spPr>
          <p:txBody>
            <a:bodyPr wrap="none" rtlCol="0">
              <a:spAutoFit/>
            </a:bodyPr>
            <a:lstStyle/>
            <a:p>
              <a:r>
                <a:rPr lang="zh-CN" altLang="en-US" sz="600" dirty="0"/>
                <a:t>白色</a:t>
              </a:r>
              <a:r>
                <a:rPr lang="en-US" altLang="zh-CN" sz="600" dirty="0"/>
                <a:t> </a:t>
              </a:r>
              <a:endParaRPr lang="zh-CN" altLang="en-US" sz="600" dirty="0"/>
            </a:p>
          </p:txBody>
        </p:sp>
        <p:sp>
          <p:nvSpPr>
            <p:cNvPr id="39" name="文本框 38">
              <a:extLst>
                <a:ext uri="{FF2B5EF4-FFF2-40B4-BE49-F238E27FC236}">
                  <a16:creationId xmlns:a16="http://schemas.microsoft.com/office/drawing/2014/main" id="{F36E85CB-7211-4747-BB24-D2756DD1C054}"/>
                </a:ext>
              </a:extLst>
            </p:cNvPr>
            <p:cNvSpPr txBox="1"/>
            <p:nvPr/>
          </p:nvSpPr>
          <p:spPr>
            <a:xfrm>
              <a:off x="4092162" y="4420315"/>
              <a:ext cx="359394" cy="184666"/>
            </a:xfrm>
            <a:prstGeom prst="rect">
              <a:avLst/>
            </a:prstGeom>
            <a:noFill/>
          </p:spPr>
          <p:txBody>
            <a:bodyPr wrap="none" rtlCol="0">
              <a:spAutoFit/>
            </a:bodyPr>
            <a:lstStyle/>
            <a:p>
              <a:r>
                <a:rPr lang="zh-CN" altLang="en-US" sz="600" dirty="0"/>
                <a:t>灰色</a:t>
              </a:r>
              <a:r>
                <a:rPr lang="en-US" altLang="zh-CN" sz="600" dirty="0"/>
                <a:t> </a:t>
              </a:r>
              <a:endParaRPr lang="zh-CN" altLang="en-US" sz="600" dirty="0"/>
            </a:p>
          </p:txBody>
        </p:sp>
        <p:sp>
          <p:nvSpPr>
            <p:cNvPr id="40" name="文本框 39">
              <a:extLst>
                <a:ext uri="{FF2B5EF4-FFF2-40B4-BE49-F238E27FC236}">
                  <a16:creationId xmlns:a16="http://schemas.microsoft.com/office/drawing/2014/main" id="{CF6579F2-8DE2-427E-8F3A-3330AB7A9700}"/>
                </a:ext>
              </a:extLst>
            </p:cNvPr>
            <p:cNvSpPr txBox="1"/>
            <p:nvPr/>
          </p:nvSpPr>
          <p:spPr>
            <a:xfrm>
              <a:off x="4092162" y="4573642"/>
              <a:ext cx="359394" cy="184666"/>
            </a:xfrm>
            <a:prstGeom prst="rect">
              <a:avLst/>
            </a:prstGeom>
            <a:noFill/>
          </p:spPr>
          <p:txBody>
            <a:bodyPr wrap="none" rtlCol="0">
              <a:spAutoFit/>
            </a:bodyPr>
            <a:lstStyle/>
            <a:p>
              <a:r>
                <a:rPr lang="zh-CN" altLang="en-US" sz="600" dirty="0"/>
                <a:t>红色</a:t>
              </a:r>
              <a:r>
                <a:rPr lang="en-US" altLang="zh-CN" sz="600" dirty="0"/>
                <a:t> </a:t>
              </a:r>
              <a:endParaRPr lang="zh-CN" altLang="en-US" sz="600" dirty="0"/>
            </a:p>
          </p:txBody>
        </p:sp>
        <p:sp>
          <p:nvSpPr>
            <p:cNvPr id="41" name="文本框 40">
              <a:extLst>
                <a:ext uri="{FF2B5EF4-FFF2-40B4-BE49-F238E27FC236}">
                  <a16:creationId xmlns:a16="http://schemas.microsoft.com/office/drawing/2014/main" id="{E29ED31A-BE9D-4846-B7E4-E6E0C40C9EED}"/>
                </a:ext>
              </a:extLst>
            </p:cNvPr>
            <p:cNvSpPr txBox="1"/>
            <p:nvPr/>
          </p:nvSpPr>
          <p:spPr>
            <a:xfrm>
              <a:off x="4092162" y="4726970"/>
              <a:ext cx="359394" cy="184666"/>
            </a:xfrm>
            <a:prstGeom prst="rect">
              <a:avLst/>
            </a:prstGeom>
            <a:noFill/>
          </p:spPr>
          <p:txBody>
            <a:bodyPr wrap="none" rtlCol="0">
              <a:spAutoFit/>
            </a:bodyPr>
            <a:lstStyle/>
            <a:p>
              <a:r>
                <a:rPr lang="zh-CN" altLang="en-US" sz="600" dirty="0"/>
                <a:t>黑色</a:t>
              </a:r>
              <a:r>
                <a:rPr lang="en-US" altLang="zh-CN" sz="600" dirty="0"/>
                <a:t> </a:t>
              </a:r>
              <a:endParaRPr lang="zh-CN" altLang="en-US" sz="600" dirty="0"/>
            </a:p>
          </p:txBody>
        </p:sp>
      </p:grpSp>
      <p:sp>
        <p:nvSpPr>
          <p:cNvPr id="43" name="文本框 42">
            <a:extLst>
              <a:ext uri="{FF2B5EF4-FFF2-40B4-BE49-F238E27FC236}">
                <a16:creationId xmlns:a16="http://schemas.microsoft.com/office/drawing/2014/main" id="{05ED3222-2688-4B52-8CBE-C4483FBC3224}"/>
              </a:ext>
            </a:extLst>
          </p:cNvPr>
          <p:cNvSpPr txBox="1"/>
          <p:nvPr/>
        </p:nvSpPr>
        <p:spPr>
          <a:xfrm>
            <a:off x="852732" y="5092735"/>
            <a:ext cx="2754280" cy="307777"/>
          </a:xfrm>
          <a:prstGeom prst="rect">
            <a:avLst/>
          </a:prstGeom>
          <a:noFill/>
        </p:spPr>
        <p:txBody>
          <a:bodyPr wrap="none" rtlCol="0">
            <a:spAutoFit/>
          </a:bodyPr>
          <a:lstStyle/>
          <a:p>
            <a:r>
              <a:rPr lang="zh-CN" altLang="en-US" sz="1400" dirty="0">
                <a:latin typeface="HarmonyOS Sans SC" panose="00000500000000000000" pitchFamily="2" charset="-122"/>
                <a:ea typeface="HarmonyOS Sans SC" panose="00000500000000000000" pitchFamily="2" charset="-122"/>
              </a:rPr>
              <a:t>两种模态</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视觉</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图片</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文字</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问题</a:t>
            </a:r>
            <a:r>
              <a:rPr lang="en-US" altLang="zh-CN" sz="1400" dirty="0">
                <a:latin typeface="HarmonyOS Sans SC" panose="00000500000000000000" pitchFamily="2" charset="-122"/>
                <a:ea typeface="HarmonyOS Sans SC" panose="00000500000000000000" pitchFamily="2" charset="-122"/>
              </a:rPr>
              <a:t>)</a:t>
            </a:r>
            <a:endParaRPr lang="zh-CN" altLang="en-US" sz="1400" dirty="0">
              <a:latin typeface="HarmonyOS Sans SC" panose="00000500000000000000" pitchFamily="2" charset="-122"/>
              <a:ea typeface="HarmonyOS Sans SC" panose="00000500000000000000" pitchFamily="2" charset="-122"/>
            </a:endParaRPr>
          </a:p>
        </p:txBody>
      </p:sp>
      <p:sp>
        <p:nvSpPr>
          <p:cNvPr id="44" name="文本框 43">
            <a:extLst>
              <a:ext uri="{FF2B5EF4-FFF2-40B4-BE49-F238E27FC236}">
                <a16:creationId xmlns:a16="http://schemas.microsoft.com/office/drawing/2014/main" id="{A3DC83D5-A773-4E53-85ED-F07959CC91CD}"/>
              </a:ext>
            </a:extLst>
          </p:cNvPr>
          <p:cNvSpPr txBox="1"/>
          <p:nvPr/>
        </p:nvSpPr>
        <p:spPr>
          <a:xfrm>
            <a:off x="6205086" y="2012315"/>
            <a:ext cx="3542958"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Multimodal affective computing</a:t>
            </a:r>
            <a:endParaRPr lang="zh-CN" altLang="en-US" dirty="0">
              <a:latin typeface="HarmonyOS Sans SC" panose="00000500000000000000" pitchFamily="2" charset="-122"/>
              <a:ea typeface="HarmonyOS Sans SC" panose="00000500000000000000" pitchFamily="2" charset="-122"/>
            </a:endParaRPr>
          </a:p>
        </p:txBody>
      </p:sp>
      <p:pic>
        <p:nvPicPr>
          <p:cNvPr id="45" name="图形 44" descr="3D 眼镜 轮廓">
            <a:extLst>
              <a:ext uri="{FF2B5EF4-FFF2-40B4-BE49-F238E27FC236}">
                <a16:creationId xmlns:a16="http://schemas.microsoft.com/office/drawing/2014/main" id="{AF837ECE-FB32-4597-A045-93BF61DC76A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74120" y="2600517"/>
            <a:ext cx="348092" cy="348092"/>
          </a:xfrm>
          <a:prstGeom prst="rect">
            <a:avLst/>
          </a:prstGeom>
        </p:spPr>
      </p:pic>
      <p:pic>
        <p:nvPicPr>
          <p:cNvPr id="46" name="图形 45" descr="聊天气泡 轮廓">
            <a:extLst>
              <a:ext uri="{FF2B5EF4-FFF2-40B4-BE49-F238E27FC236}">
                <a16:creationId xmlns:a16="http://schemas.microsoft.com/office/drawing/2014/main" id="{B860071E-4FB5-4606-A074-98362C6F328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13597" y="2600517"/>
            <a:ext cx="348092" cy="348092"/>
          </a:xfrm>
          <a:prstGeom prst="rect">
            <a:avLst/>
          </a:prstGeom>
        </p:spPr>
      </p:pic>
      <p:pic>
        <p:nvPicPr>
          <p:cNvPr id="47" name="图形 46" descr="无线话筒 轮廓">
            <a:extLst>
              <a:ext uri="{FF2B5EF4-FFF2-40B4-BE49-F238E27FC236}">
                <a16:creationId xmlns:a16="http://schemas.microsoft.com/office/drawing/2014/main" id="{4629166F-D326-4A1D-BC52-6073DD7276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70168" y="2600517"/>
            <a:ext cx="348092" cy="348092"/>
          </a:xfrm>
          <a:prstGeom prst="rect">
            <a:avLst/>
          </a:prstGeom>
        </p:spPr>
      </p:pic>
      <p:pic>
        <p:nvPicPr>
          <p:cNvPr id="1026" name="Picture 2" descr="[video-to-gif output image]">
            <a:extLst>
              <a:ext uri="{FF2B5EF4-FFF2-40B4-BE49-F238E27FC236}">
                <a16:creationId xmlns:a16="http://schemas.microsoft.com/office/drawing/2014/main" id="{CAE2D283-35FB-4429-93E5-F49D7C5BEBE7}"/>
              </a:ext>
            </a:extLst>
          </p:cNvPr>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5821693" y="3095432"/>
            <a:ext cx="1652946" cy="1405004"/>
          </a:xfrm>
          <a:prstGeom prst="rect">
            <a:avLst/>
          </a:prstGeom>
          <a:noFill/>
          <a:extLst>
            <a:ext uri="{909E8E84-426E-40DD-AFC4-6F175D3DCCD1}">
              <a14:hiddenFill xmlns:a14="http://schemas.microsoft.com/office/drawing/2010/main">
                <a:solidFill>
                  <a:srgbClr val="FFFFFF"/>
                </a:solidFill>
              </a14:hiddenFill>
            </a:ext>
          </a:extLst>
        </p:spPr>
      </p:pic>
      <p:grpSp>
        <p:nvGrpSpPr>
          <p:cNvPr id="50" name="组合 49">
            <a:extLst>
              <a:ext uri="{FF2B5EF4-FFF2-40B4-BE49-F238E27FC236}">
                <a16:creationId xmlns:a16="http://schemas.microsoft.com/office/drawing/2014/main" id="{93B4195B-50E6-4999-941F-12E9AB1F0BE8}"/>
              </a:ext>
            </a:extLst>
          </p:cNvPr>
          <p:cNvGrpSpPr/>
          <p:nvPr/>
        </p:nvGrpSpPr>
        <p:grpSpPr>
          <a:xfrm>
            <a:off x="8268513" y="3356360"/>
            <a:ext cx="1263650" cy="600048"/>
            <a:chOff x="8127879" y="3786604"/>
            <a:chExt cx="1263650" cy="600048"/>
          </a:xfrm>
        </p:grpSpPr>
        <p:sp>
          <p:nvSpPr>
            <p:cNvPr id="49" name="文本框 48">
              <a:extLst>
                <a:ext uri="{FF2B5EF4-FFF2-40B4-BE49-F238E27FC236}">
                  <a16:creationId xmlns:a16="http://schemas.microsoft.com/office/drawing/2014/main" id="{FE679F95-7091-4383-9F73-1B3D545B775F}"/>
                </a:ext>
              </a:extLst>
            </p:cNvPr>
            <p:cNvSpPr txBox="1"/>
            <p:nvPr/>
          </p:nvSpPr>
          <p:spPr>
            <a:xfrm>
              <a:off x="8136057" y="4125042"/>
              <a:ext cx="1255472" cy="261610"/>
            </a:xfrm>
            <a:prstGeom prst="rect">
              <a:avLst/>
            </a:prstGeom>
            <a:noFill/>
          </p:spPr>
          <p:txBody>
            <a:bodyPr wrap="none" rtlCol="0">
              <a:spAutoFit/>
            </a:bodyPr>
            <a:lstStyle/>
            <a:p>
              <a:r>
                <a:rPr lang="zh-CN" altLang="en-US" sz="1100" dirty="0"/>
                <a:t>这种男的好</a:t>
              </a:r>
              <a:r>
                <a:rPr lang="en-US" altLang="zh-CN" sz="1100" dirty="0"/>
                <a:t>o</a:t>
              </a:r>
              <a:r>
                <a:rPr lang="zh-CN" altLang="en-US" sz="1100" dirty="0"/>
                <a:t>心哦</a:t>
              </a:r>
            </a:p>
          </p:txBody>
        </p:sp>
        <p:sp>
          <p:nvSpPr>
            <p:cNvPr id="51" name="文本框 50">
              <a:extLst>
                <a:ext uri="{FF2B5EF4-FFF2-40B4-BE49-F238E27FC236}">
                  <a16:creationId xmlns:a16="http://schemas.microsoft.com/office/drawing/2014/main" id="{9941D94D-0ABD-46CE-A0FA-BC6DC0E81826}"/>
                </a:ext>
              </a:extLst>
            </p:cNvPr>
            <p:cNvSpPr txBox="1"/>
            <p:nvPr/>
          </p:nvSpPr>
          <p:spPr>
            <a:xfrm>
              <a:off x="8127879" y="3786604"/>
              <a:ext cx="540533" cy="261610"/>
            </a:xfrm>
            <a:prstGeom prst="rect">
              <a:avLst/>
            </a:prstGeom>
            <a:noFill/>
          </p:spPr>
          <p:txBody>
            <a:bodyPr wrap="none" rtlCol="0">
              <a:spAutoFit/>
            </a:bodyPr>
            <a:lstStyle/>
            <a:p>
              <a:r>
                <a:rPr lang="zh-CN" altLang="en-US" sz="1100" dirty="0"/>
                <a:t>字幕</a:t>
              </a:r>
              <a:r>
                <a:rPr lang="en-US" altLang="zh-CN" sz="1100" dirty="0"/>
                <a:t>: </a:t>
              </a:r>
              <a:endParaRPr lang="zh-CN" altLang="en-US" sz="1100" dirty="0"/>
            </a:p>
          </p:txBody>
        </p:sp>
      </p:grpSp>
      <p:pic>
        <p:nvPicPr>
          <p:cNvPr id="55" name="图片 54" descr="卡通人物&#10;&#10;低可信度描述已自动生成">
            <a:extLst>
              <a:ext uri="{FF2B5EF4-FFF2-40B4-BE49-F238E27FC236}">
                <a16:creationId xmlns:a16="http://schemas.microsoft.com/office/drawing/2014/main" id="{0BEBC981-90A4-46B3-BAEF-D9165BDECCE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334215" y="3286547"/>
            <a:ext cx="1419999" cy="1064999"/>
          </a:xfrm>
          <a:prstGeom prst="rect">
            <a:avLst/>
          </a:prstGeom>
        </p:spPr>
      </p:pic>
      <p:sp>
        <p:nvSpPr>
          <p:cNvPr id="57" name="文本框 56">
            <a:extLst>
              <a:ext uri="{FF2B5EF4-FFF2-40B4-BE49-F238E27FC236}">
                <a16:creationId xmlns:a16="http://schemas.microsoft.com/office/drawing/2014/main" id="{21111F52-0EDD-482D-A295-9FF812F217C4}"/>
              </a:ext>
            </a:extLst>
          </p:cNvPr>
          <p:cNvSpPr txBox="1"/>
          <p:nvPr/>
        </p:nvSpPr>
        <p:spPr>
          <a:xfrm>
            <a:off x="5726880" y="5092736"/>
            <a:ext cx="4073551" cy="307777"/>
          </a:xfrm>
          <a:prstGeom prst="rect">
            <a:avLst/>
          </a:prstGeom>
          <a:noFill/>
        </p:spPr>
        <p:txBody>
          <a:bodyPr wrap="none" rtlCol="0">
            <a:spAutoFit/>
          </a:bodyPr>
          <a:lstStyle/>
          <a:p>
            <a:r>
              <a:rPr lang="zh-CN" altLang="en-US" sz="1400" dirty="0">
                <a:latin typeface="HarmonyOS Sans SC" panose="00000500000000000000" pitchFamily="2" charset="-122"/>
                <a:ea typeface="HarmonyOS Sans SC" panose="00000500000000000000" pitchFamily="2" charset="-122"/>
              </a:rPr>
              <a:t>三种模态</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视觉</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视频</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人物表情</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文字</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字幕</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音频</a:t>
            </a:r>
          </a:p>
        </p:txBody>
      </p:sp>
      <p:sp>
        <p:nvSpPr>
          <p:cNvPr id="56" name="文本框 55">
            <a:extLst>
              <a:ext uri="{FF2B5EF4-FFF2-40B4-BE49-F238E27FC236}">
                <a16:creationId xmlns:a16="http://schemas.microsoft.com/office/drawing/2014/main" id="{B52304E7-1E2A-4B0C-9DAD-164224C3B47A}"/>
              </a:ext>
            </a:extLst>
          </p:cNvPr>
          <p:cNvSpPr txBox="1"/>
          <p:nvPr/>
        </p:nvSpPr>
        <p:spPr>
          <a:xfrm>
            <a:off x="5726880" y="4647259"/>
            <a:ext cx="822661" cy="430887"/>
          </a:xfrm>
          <a:prstGeom prst="rect">
            <a:avLst/>
          </a:prstGeom>
          <a:noFill/>
        </p:spPr>
        <p:txBody>
          <a:bodyPr wrap="none" rtlCol="0">
            <a:spAutoFit/>
          </a:bodyPr>
          <a:lstStyle/>
          <a:p>
            <a:r>
              <a:rPr lang="zh-CN" altLang="en-US" sz="1100" dirty="0"/>
              <a:t>情感</a:t>
            </a:r>
            <a:r>
              <a:rPr lang="en-US" altLang="zh-CN" sz="1100" dirty="0"/>
              <a:t>: -3</a:t>
            </a:r>
          </a:p>
          <a:p>
            <a:r>
              <a:rPr lang="zh-CN" altLang="en-US" sz="1100" dirty="0"/>
              <a:t>情绪</a:t>
            </a:r>
            <a:r>
              <a:rPr lang="en-US" altLang="zh-CN" sz="1100" dirty="0"/>
              <a:t>: </a:t>
            </a:r>
            <a:r>
              <a:rPr lang="zh-CN" altLang="en-US" sz="1100" dirty="0"/>
              <a:t>恶心</a:t>
            </a:r>
          </a:p>
        </p:txBody>
      </p:sp>
      <p:sp>
        <p:nvSpPr>
          <p:cNvPr id="59" name="文本框 58">
            <a:extLst>
              <a:ext uri="{FF2B5EF4-FFF2-40B4-BE49-F238E27FC236}">
                <a16:creationId xmlns:a16="http://schemas.microsoft.com/office/drawing/2014/main" id="{9351E197-5F19-4255-AA06-77CDD53FD3E3}"/>
              </a:ext>
            </a:extLst>
          </p:cNvPr>
          <p:cNvSpPr txBox="1"/>
          <p:nvPr/>
        </p:nvSpPr>
        <p:spPr>
          <a:xfrm>
            <a:off x="508000" y="6029808"/>
            <a:ext cx="10249922"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Multimodal affective computing: </a:t>
            </a:r>
            <a:r>
              <a:rPr lang="zh-CN" altLang="en-US" dirty="0">
                <a:latin typeface="HarmonyOS Sans SC" panose="00000500000000000000" pitchFamily="2" charset="-122"/>
                <a:ea typeface="HarmonyOS Sans SC" panose="00000500000000000000" pitchFamily="2" charset="-122"/>
              </a:rPr>
              <a:t>结合不同种模态来对视频中人物的情感极性</a:t>
            </a:r>
            <a:r>
              <a:rPr lang="en-US" altLang="zh-CN" dirty="0">
                <a:latin typeface="HarmonyOS Sans SC" panose="00000500000000000000" pitchFamily="2" charset="-122"/>
                <a:ea typeface="HarmonyOS Sans SC" panose="00000500000000000000" pitchFamily="2" charset="-122"/>
              </a:rPr>
              <a:t>(</a:t>
            </a:r>
            <a:r>
              <a:rPr lang="zh-CN" altLang="en-US" dirty="0">
                <a:latin typeface="HarmonyOS Sans SC" panose="00000500000000000000" pitchFamily="2" charset="-122"/>
                <a:ea typeface="HarmonyOS Sans SC" panose="00000500000000000000" pitchFamily="2" charset="-122"/>
              </a:rPr>
              <a:t>情绪类别</a:t>
            </a:r>
            <a:r>
              <a:rPr lang="en-US" altLang="zh-CN" dirty="0">
                <a:latin typeface="HarmonyOS Sans SC" panose="00000500000000000000" pitchFamily="2" charset="-122"/>
                <a:ea typeface="HarmonyOS Sans SC" panose="00000500000000000000" pitchFamily="2" charset="-122"/>
              </a:rPr>
              <a:t>)</a:t>
            </a:r>
            <a:r>
              <a:rPr lang="zh-CN" altLang="en-US" dirty="0">
                <a:latin typeface="HarmonyOS Sans SC" panose="00000500000000000000" pitchFamily="2" charset="-122"/>
                <a:ea typeface="HarmonyOS Sans SC" panose="00000500000000000000" pitchFamily="2" charset="-122"/>
              </a:rPr>
              <a:t>进行预测</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60" name="文本框 59">
            <a:extLst>
              <a:ext uri="{FF2B5EF4-FFF2-40B4-BE49-F238E27FC236}">
                <a16:creationId xmlns:a16="http://schemas.microsoft.com/office/drawing/2014/main" id="{F73358DE-A5FE-4D3F-8852-23E4DC4DE11B}"/>
              </a:ext>
            </a:extLst>
          </p:cNvPr>
          <p:cNvSpPr txBox="1"/>
          <p:nvPr/>
        </p:nvSpPr>
        <p:spPr>
          <a:xfrm>
            <a:off x="9661975" y="5138902"/>
            <a:ext cx="2092239" cy="261610"/>
          </a:xfrm>
          <a:prstGeom prst="rect">
            <a:avLst/>
          </a:prstGeom>
          <a:noFill/>
        </p:spPr>
        <p:txBody>
          <a:bodyPr wrap="none" rtlCol="0">
            <a:spAutoFit/>
          </a:bodyPr>
          <a:lstStyle/>
          <a:p>
            <a:r>
              <a:rPr lang="zh-CN" altLang="en-US" sz="1100" dirty="0"/>
              <a:t>三种模态都是序列</a:t>
            </a:r>
            <a:r>
              <a:rPr lang="en-US" altLang="zh-CN" sz="1100" dirty="0"/>
              <a:t>(sequence). </a:t>
            </a:r>
            <a:endParaRPr lang="zh-CN" altLang="en-US" sz="1100" dirty="0"/>
          </a:p>
        </p:txBody>
      </p:sp>
    </p:spTree>
    <p:extLst>
      <p:ext uri="{BB962C8B-B14F-4D97-AF65-F5344CB8AC3E}">
        <p14:creationId xmlns:p14="http://schemas.microsoft.com/office/powerpoint/2010/main" val="4232599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nodeType="withEffect">
                                  <p:stCondLst>
                                    <p:cond delay="100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par>
                                <p:cTn id="17" presetID="10" presetClass="entr" presetSubtype="0" fill="hold" grpId="0" nodeType="withEffect">
                                  <p:stCondLst>
                                    <p:cond delay="20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nodeType="withEffect">
                                  <p:stCondLst>
                                    <p:cond delay="200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500"/>
                                        <p:tgtEl>
                                          <p:spTgt spid="2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par>
                                <p:cTn id="28" presetID="10" presetClass="entr" presetSubtype="0" fill="hold" nodeType="withEffect">
                                  <p:stCondLst>
                                    <p:cond delay="100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par>
                                <p:cTn id="31" presetID="10" presetClass="entr" presetSubtype="0" fill="hold" nodeType="withEffect">
                                  <p:stCondLst>
                                    <p:cond delay="100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nodeType="withEffect">
                                  <p:stCondLst>
                                    <p:cond delay="100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nodeType="clickEffect">
                                  <p:stCondLst>
                                    <p:cond delay="0"/>
                                  </p:stCondLst>
                                  <p:childTnLst>
                                    <p:set>
                                      <p:cBhvr>
                                        <p:cTn id="43" dur="1" fill="hold">
                                          <p:stCondLst>
                                            <p:cond delay="0"/>
                                          </p:stCondLst>
                                        </p:cTn>
                                        <p:tgtEl>
                                          <p:spTgt spid="42"/>
                                        </p:tgtEl>
                                        <p:attrNameLst>
                                          <p:attrName>style.visibility</p:attrName>
                                        </p:attrNameLst>
                                      </p:cBhvr>
                                      <p:to>
                                        <p:strVal val="visible"/>
                                      </p:to>
                                    </p:set>
                                    <p:animEffect transition="in" filter="wipe(left)">
                                      <p:cBhvr>
                                        <p:cTn id="44" dur="500"/>
                                        <p:tgtEl>
                                          <p:spTgt spid="42"/>
                                        </p:tgtEl>
                                      </p:cBhvr>
                                    </p:animEffect>
                                  </p:childTnLst>
                                </p:cTn>
                              </p:par>
                              <p:par>
                                <p:cTn id="45" presetID="10" presetClass="entr" presetSubtype="0" fill="hold" grpId="0" nodeType="withEffect">
                                  <p:stCondLst>
                                    <p:cond delay="1000"/>
                                  </p:stCondLst>
                                  <p:childTnLst>
                                    <p:set>
                                      <p:cBhvr>
                                        <p:cTn id="46" dur="1" fill="hold">
                                          <p:stCondLst>
                                            <p:cond delay="0"/>
                                          </p:stCondLst>
                                        </p:cTn>
                                        <p:tgtEl>
                                          <p:spTgt spid="26"/>
                                        </p:tgtEl>
                                        <p:attrNameLst>
                                          <p:attrName>style.visibility</p:attrName>
                                        </p:attrNameLst>
                                      </p:cBhvr>
                                      <p:to>
                                        <p:strVal val="visible"/>
                                      </p:to>
                                    </p:set>
                                    <p:animEffect transition="in" filter="fade">
                                      <p:cBhvr>
                                        <p:cTn id="47" dur="500"/>
                                        <p:tgtEl>
                                          <p:spTgt spid="26"/>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fade">
                                      <p:cBhvr>
                                        <p:cTn id="52" dur="500"/>
                                        <p:tgtEl>
                                          <p:spTgt spid="43"/>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44"/>
                                        </p:tgtEl>
                                        <p:attrNameLst>
                                          <p:attrName>style.visibility</p:attrName>
                                        </p:attrNameLst>
                                      </p:cBhvr>
                                      <p:to>
                                        <p:strVal val="visible"/>
                                      </p:to>
                                    </p:set>
                                    <p:animEffect transition="in" filter="fade">
                                      <p:cBhvr>
                                        <p:cTn id="57" dur="500"/>
                                        <p:tgtEl>
                                          <p:spTgt spid="44"/>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5"/>
                                        </p:tgtEl>
                                        <p:attrNameLst>
                                          <p:attrName>style.visibility</p:attrName>
                                        </p:attrNameLst>
                                      </p:cBhvr>
                                      <p:to>
                                        <p:strVal val="visible"/>
                                      </p:to>
                                    </p:set>
                                    <p:animEffect transition="in" filter="fade">
                                      <p:cBhvr>
                                        <p:cTn id="62" dur="500"/>
                                        <p:tgtEl>
                                          <p:spTgt spid="45"/>
                                        </p:tgtEl>
                                      </p:cBhvr>
                                    </p:animEffect>
                                  </p:childTnLst>
                                </p:cTn>
                              </p:par>
                              <p:par>
                                <p:cTn id="63" presetID="10" presetClass="entr" presetSubtype="0" fill="hold" nodeType="withEffect">
                                  <p:stCondLst>
                                    <p:cond delay="0"/>
                                  </p:stCondLst>
                                  <p:childTnLst>
                                    <p:set>
                                      <p:cBhvr>
                                        <p:cTn id="64" dur="1" fill="hold">
                                          <p:stCondLst>
                                            <p:cond delay="0"/>
                                          </p:stCondLst>
                                        </p:cTn>
                                        <p:tgtEl>
                                          <p:spTgt spid="1026"/>
                                        </p:tgtEl>
                                        <p:attrNameLst>
                                          <p:attrName>style.visibility</p:attrName>
                                        </p:attrNameLst>
                                      </p:cBhvr>
                                      <p:to>
                                        <p:strVal val="visible"/>
                                      </p:to>
                                    </p:set>
                                    <p:animEffect transition="in" filter="fade">
                                      <p:cBhvr>
                                        <p:cTn id="65" dur="500"/>
                                        <p:tgtEl>
                                          <p:spTgt spid="1026"/>
                                        </p:tgtEl>
                                      </p:cBhvr>
                                    </p:animEffect>
                                  </p:childTnLst>
                                </p:cTn>
                              </p:par>
                              <p:par>
                                <p:cTn id="66" presetID="10" presetClass="entr" presetSubtype="0" fill="hold" nodeType="withEffect">
                                  <p:stCondLst>
                                    <p:cond delay="0"/>
                                  </p:stCondLst>
                                  <p:childTnLst>
                                    <p:set>
                                      <p:cBhvr>
                                        <p:cTn id="67" dur="1" fill="hold">
                                          <p:stCondLst>
                                            <p:cond delay="0"/>
                                          </p:stCondLst>
                                        </p:cTn>
                                        <p:tgtEl>
                                          <p:spTgt spid="50"/>
                                        </p:tgtEl>
                                        <p:attrNameLst>
                                          <p:attrName>style.visibility</p:attrName>
                                        </p:attrNameLst>
                                      </p:cBhvr>
                                      <p:to>
                                        <p:strVal val="visible"/>
                                      </p:to>
                                    </p:set>
                                    <p:animEffect transition="in" filter="fade">
                                      <p:cBhvr>
                                        <p:cTn id="68" dur="500"/>
                                        <p:tgtEl>
                                          <p:spTgt spid="50"/>
                                        </p:tgtEl>
                                      </p:cBhvr>
                                    </p:animEffect>
                                  </p:childTnLst>
                                </p:cTn>
                              </p:par>
                              <p:par>
                                <p:cTn id="69" presetID="10" presetClass="entr" presetSubtype="0" fill="hold" nodeType="withEffect">
                                  <p:stCondLst>
                                    <p:cond delay="0"/>
                                  </p:stCondLst>
                                  <p:childTnLst>
                                    <p:set>
                                      <p:cBhvr>
                                        <p:cTn id="70" dur="1" fill="hold">
                                          <p:stCondLst>
                                            <p:cond delay="0"/>
                                          </p:stCondLst>
                                        </p:cTn>
                                        <p:tgtEl>
                                          <p:spTgt spid="46"/>
                                        </p:tgtEl>
                                        <p:attrNameLst>
                                          <p:attrName>style.visibility</p:attrName>
                                        </p:attrNameLst>
                                      </p:cBhvr>
                                      <p:to>
                                        <p:strVal val="visible"/>
                                      </p:to>
                                    </p:set>
                                    <p:animEffect transition="in" filter="fade">
                                      <p:cBhvr>
                                        <p:cTn id="71" dur="500"/>
                                        <p:tgtEl>
                                          <p:spTgt spid="46"/>
                                        </p:tgtEl>
                                      </p:cBhvr>
                                    </p:animEffect>
                                  </p:childTnLst>
                                </p:cTn>
                              </p:par>
                              <p:par>
                                <p:cTn id="72" presetID="10" presetClass="entr" presetSubtype="0" fill="hold" nodeType="withEffect">
                                  <p:stCondLst>
                                    <p:cond delay="0"/>
                                  </p:stCondLst>
                                  <p:childTnLst>
                                    <p:set>
                                      <p:cBhvr>
                                        <p:cTn id="73" dur="1" fill="hold">
                                          <p:stCondLst>
                                            <p:cond delay="0"/>
                                          </p:stCondLst>
                                        </p:cTn>
                                        <p:tgtEl>
                                          <p:spTgt spid="47"/>
                                        </p:tgtEl>
                                        <p:attrNameLst>
                                          <p:attrName>style.visibility</p:attrName>
                                        </p:attrNameLst>
                                      </p:cBhvr>
                                      <p:to>
                                        <p:strVal val="visible"/>
                                      </p:to>
                                    </p:set>
                                    <p:animEffect transition="in" filter="fade">
                                      <p:cBhvr>
                                        <p:cTn id="74" dur="500"/>
                                        <p:tgtEl>
                                          <p:spTgt spid="47"/>
                                        </p:tgtEl>
                                      </p:cBhvr>
                                    </p:animEffect>
                                  </p:childTnLst>
                                </p:cTn>
                              </p:par>
                              <p:par>
                                <p:cTn id="75" presetID="10" presetClass="entr" presetSubtype="0" fill="hold" nodeType="withEffect">
                                  <p:stCondLst>
                                    <p:cond delay="0"/>
                                  </p:stCondLst>
                                  <p:childTnLst>
                                    <p:set>
                                      <p:cBhvr>
                                        <p:cTn id="76" dur="1" fill="hold">
                                          <p:stCondLst>
                                            <p:cond delay="0"/>
                                          </p:stCondLst>
                                        </p:cTn>
                                        <p:tgtEl>
                                          <p:spTgt spid="55"/>
                                        </p:tgtEl>
                                        <p:attrNameLst>
                                          <p:attrName>style.visibility</p:attrName>
                                        </p:attrNameLst>
                                      </p:cBhvr>
                                      <p:to>
                                        <p:strVal val="visible"/>
                                      </p:to>
                                    </p:set>
                                    <p:animEffect transition="in" filter="fade">
                                      <p:cBhvr>
                                        <p:cTn id="77" dur="500"/>
                                        <p:tgtEl>
                                          <p:spTgt spid="55"/>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56"/>
                                        </p:tgtEl>
                                        <p:attrNameLst>
                                          <p:attrName>style.visibility</p:attrName>
                                        </p:attrNameLst>
                                      </p:cBhvr>
                                      <p:to>
                                        <p:strVal val="visible"/>
                                      </p:to>
                                    </p:set>
                                    <p:animEffect transition="in" filter="fade">
                                      <p:cBhvr>
                                        <p:cTn id="82" dur="500"/>
                                        <p:tgtEl>
                                          <p:spTgt spid="56"/>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57"/>
                                        </p:tgtEl>
                                        <p:attrNameLst>
                                          <p:attrName>style.visibility</p:attrName>
                                        </p:attrNameLst>
                                      </p:cBhvr>
                                      <p:to>
                                        <p:strVal val="visible"/>
                                      </p:to>
                                    </p:set>
                                    <p:animEffect transition="in" filter="fade">
                                      <p:cBhvr>
                                        <p:cTn id="87" dur="500"/>
                                        <p:tgtEl>
                                          <p:spTgt spid="57"/>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0"/>
                                        </p:tgtEl>
                                        <p:attrNameLst>
                                          <p:attrName>style.visibility</p:attrName>
                                        </p:attrNameLst>
                                      </p:cBhvr>
                                      <p:to>
                                        <p:strVal val="visible"/>
                                      </p:to>
                                    </p:set>
                                    <p:animEffect transition="in" filter="fade">
                                      <p:cBhvr>
                                        <p:cTn id="90" dur="500"/>
                                        <p:tgtEl>
                                          <p:spTgt spid="60"/>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59"/>
                                        </p:tgtEl>
                                        <p:attrNameLst>
                                          <p:attrName>style.visibility</p:attrName>
                                        </p:attrNameLst>
                                      </p:cBhvr>
                                      <p:to>
                                        <p:strVal val="visible"/>
                                      </p:to>
                                    </p:set>
                                    <p:animEffect transition="in" filter="fade">
                                      <p:cBhvr>
                                        <p:cTn id="95"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25" grpId="0"/>
      <p:bldP spid="26" grpId="0"/>
      <p:bldP spid="43" grpId="0"/>
      <p:bldP spid="44" grpId="0"/>
      <p:bldP spid="57" grpId="0"/>
      <p:bldP spid="56" grpId="0"/>
      <p:bldP spid="59" grpId="0"/>
      <p:bldP spid="6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82ECB87-C477-442E-BC84-0491AF4AE5EF}"/>
              </a:ext>
            </a:extLst>
          </p:cNvPr>
          <p:cNvSpPr txBox="1"/>
          <p:nvPr/>
        </p:nvSpPr>
        <p:spPr>
          <a:xfrm>
            <a:off x="450881" y="524360"/>
            <a:ext cx="11128094" cy="646331"/>
          </a:xfrm>
          <a:prstGeom prst="rect">
            <a:avLst/>
          </a:prstGeom>
          <a:noFill/>
        </p:spPr>
        <p:txBody>
          <a:bodyPr wrap="square" rtlCol="0">
            <a:spAutoFit/>
          </a:bodyPr>
          <a:lstStyle/>
          <a:p>
            <a:r>
              <a:rPr lang="en-US" altLang="zh-CN" sz="1800" dirty="0"/>
              <a:t>Learning Modality-Specific Representations with Self-Supervised Multi-Task Learning for Multimodal Sentiment Analysis. </a:t>
            </a:r>
            <a:endParaRPr lang="zh-CN" altLang="en-US" dirty="0">
              <a:latin typeface="HarmonyOS Sans SC" panose="00000500000000000000" pitchFamily="2" charset="-122"/>
              <a:ea typeface="HarmonyOS Sans SC" panose="00000500000000000000" pitchFamily="2" charset="-122"/>
            </a:endParaRPr>
          </a:p>
        </p:txBody>
      </p:sp>
      <p:sp>
        <p:nvSpPr>
          <p:cNvPr id="13" name="文本框 12">
            <a:extLst>
              <a:ext uri="{FF2B5EF4-FFF2-40B4-BE49-F238E27FC236}">
                <a16:creationId xmlns:a16="http://schemas.microsoft.com/office/drawing/2014/main" id="{8C550339-5385-455C-9FE5-E6D5AAE310E1}"/>
              </a:ext>
            </a:extLst>
          </p:cNvPr>
          <p:cNvSpPr txBox="1"/>
          <p:nvPr/>
        </p:nvSpPr>
        <p:spPr>
          <a:xfrm>
            <a:off x="6858594" y="2006905"/>
            <a:ext cx="4285656" cy="923330"/>
          </a:xfrm>
          <a:prstGeom prst="rect">
            <a:avLst/>
          </a:prstGeom>
          <a:noFill/>
        </p:spPr>
        <p:txBody>
          <a:bodyPr wrap="square">
            <a:spAutoFit/>
          </a:bodyPr>
          <a:lstStyle/>
          <a:p>
            <a:r>
              <a:rPr lang="zh-CN" altLang="en-US" dirty="0">
                <a:latin typeface="HarmonyOS Sans SC" panose="00000500000000000000" pitchFamily="2" charset="-122"/>
                <a:ea typeface="HarmonyOS Sans SC" panose="00000500000000000000" pitchFamily="2" charset="-122"/>
              </a:rPr>
              <a:t>依然是多任务学习的形式</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不过对于单模态部分的标注是通过模型自监督形式生成的</a:t>
            </a:r>
            <a:r>
              <a:rPr lang="en-US" altLang="zh-CN" dirty="0">
                <a:latin typeface="HarmonyOS Sans SC" panose="00000500000000000000" pitchFamily="2" charset="-122"/>
                <a:ea typeface="HarmonyOS Sans SC" panose="00000500000000000000" pitchFamily="2" charset="-122"/>
              </a:rPr>
              <a:t>. </a:t>
            </a:r>
          </a:p>
        </p:txBody>
      </p:sp>
      <p:pic>
        <p:nvPicPr>
          <p:cNvPr id="6" name="图片 5">
            <a:extLst>
              <a:ext uri="{FF2B5EF4-FFF2-40B4-BE49-F238E27FC236}">
                <a16:creationId xmlns:a16="http://schemas.microsoft.com/office/drawing/2014/main" id="{A40B1973-D8D6-4B24-898C-7CD52FA1900C}"/>
              </a:ext>
            </a:extLst>
          </p:cNvPr>
          <p:cNvPicPr>
            <a:picLocks noChangeAspect="1"/>
          </p:cNvPicPr>
          <p:nvPr/>
        </p:nvPicPr>
        <p:blipFill>
          <a:blip r:embed="rId3"/>
          <a:stretch>
            <a:fillRect/>
          </a:stretch>
        </p:blipFill>
        <p:spPr>
          <a:xfrm>
            <a:off x="0" y="1626714"/>
            <a:ext cx="6858594" cy="3604572"/>
          </a:xfrm>
          <a:prstGeom prst="rect">
            <a:avLst/>
          </a:prstGeom>
        </p:spPr>
      </p:pic>
      <p:sp>
        <p:nvSpPr>
          <p:cNvPr id="14" name="文本框 13">
            <a:extLst>
              <a:ext uri="{FF2B5EF4-FFF2-40B4-BE49-F238E27FC236}">
                <a16:creationId xmlns:a16="http://schemas.microsoft.com/office/drawing/2014/main" id="{D495615B-97D9-4433-B025-174F164521E9}"/>
              </a:ext>
            </a:extLst>
          </p:cNvPr>
          <p:cNvSpPr txBox="1"/>
          <p:nvPr/>
        </p:nvSpPr>
        <p:spPr>
          <a:xfrm>
            <a:off x="6858594" y="3226105"/>
            <a:ext cx="4285656" cy="369332"/>
          </a:xfrm>
          <a:prstGeom prst="rect">
            <a:avLst/>
          </a:prstGeom>
          <a:noFill/>
        </p:spPr>
        <p:txBody>
          <a:bodyPr wrap="square">
            <a:spAutoFit/>
          </a:bodyPr>
          <a:lstStyle/>
          <a:p>
            <a:r>
              <a:rPr lang="zh-CN" altLang="en-US" dirty="0">
                <a:latin typeface="HarmonyOS Sans SC" panose="00000500000000000000" pitchFamily="2" charset="-122"/>
                <a:ea typeface="HarmonyOS Sans SC" panose="00000500000000000000" pitchFamily="2" charset="-122"/>
              </a:rPr>
              <a:t>基于的假设是</a:t>
            </a:r>
            <a:r>
              <a:rPr lang="en-US" altLang="zh-CN" dirty="0">
                <a:latin typeface="HarmonyOS Sans SC" panose="00000500000000000000" pitchFamily="2" charset="-122"/>
                <a:ea typeface="HarmonyOS Sans SC" panose="00000500000000000000" pitchFamily="2" charset="-122"/>
              </a:rPr>
              <a:t>: </a:t>
            </a:r>
          </a:p>
        </p:txBody>
      </p:sp>
      <p:sp>
        <p:nvSpPr>
          <p:cNvPr id="15" name="文本框 14">
            <a:extLst>
              <a:ext uri="{FF2B5EF4-FFF2-40B4-BE49-F238E27FC236}">
                <a16:creationId xmlns:a16="http://schemas.microsoft.com/office/drawing/2014/main" id="{43C1DCFE-41FD-4D31-AF0C-D479E2E721BC}"/>
              </a:ext>
            </a:extLst>
          </p:cNvPr>
          <p:cNvSpPr txBox="1"/>
          <p:nvPr/>
        </p:nvSpPr>
        <p:spPr>
          <a:xfrm>
            <a:off x="7077669" y="3743100"/>
            <a:ext cx="4285656" cy="646331"/>
          </a:xfrm>
          <a:prstGeom prst="rect">
            <a:avLst/>
          </a:prstGeom>
          <a:noFill/>
        </p:spPr>
        <p:txBody>
          <a:bodyPr wrap="square">
            <a:spAutoFit/>
          </a:bodyPr>
          <a:lstStyle/>
          <a:p>
            <a:r>
              <a:rPr lang="zh-CN" altLang="en-US" dirty="0">
                <a:latin typeface="HarmonyOS Sans SC" panose="00000500000000000000" pitchFamily="2" charset="-122"/>
                <a:ea typeface="HarmonyOS Sans SC" panose="00000500000000000000" pitchFamily="2" charset="-122"/>
              </a:rPr>
              <a:t>标注差异与模态表征到类别中心的距离的差异正相关</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拗口</a:t>
            </a:r>
            <a:r>
              <a:rPr lang="en-US" altLang="zh-CN" dirty="0">
                <a:latin typeface="HarmonyOS Sans SC" panose="00000500000000000000" pitchFamily="2" charset="-122"/>
                <a:ea typeface="HarmonyOS Sans SC" panose="00000500000000000000" pitchFamily="2" charset="-122"/>
              </a:rPr>
              <a:t>)</a:t>
            </a:r>
          </a:p>
        </p:txBody>
      </p:sp>
      <p:sp>
        <p:nvSpPr>
          <p:cNvPr id="16" name="文本框 15">
            <a:extLst>
              <a:ext uri="{FF2B5EF4-FFF2-40B4-BE49-F238E27FC236}">
                <a16:creationId xmlns:a16="http://schemas.microsoft.com/office/drawing/2014/main" id="{653DA9A3-C223-49C6-B951-1B3B050DD631}"/>
              </a:ext>
            </a:extLst>
          </p:cNvPr>
          <p:cNvSpPr txBox="1"/>
          <p:nvPr/>
        </p:nvSpPr>
        <p:spPr>
          <a:xfrm>
            <a:off x="7077669" y="4408302"/>
            <a:ext cx="3828456" cy="369332"/>
          </a:xfrm>
          <a:prstGeom prst="rect">
            <a:avLst/>
          </a:prstGeom>
          <a:noFill/>
        </p:spPr>
        <p:txBody>
          <a:bodyPr wrap="square">
            <a:spAutoFit/>
          </a:bodyPr>
          <a:lstStyle/>
          <a:p>
            <a:r>
              <a:rPr lang="zh-CN" altLang="en-US" dirty="0">
                <a:latin typeface="HarmonyOS Sans SC" panose="00000500000000000000" pitchFamily="2" charset="-122"/>
                <a:ea typeface="HarmonyOS Sans SC" panose="00000500000000000000" pitchFamily="2" charset="-122"/>
              </a:rPr>
              <a:t>单模态标签和多模态标签关系紧密</a:t>
            </a:r>
            <a:r>
              <a:rPr lang="en-US" altLang="zh-CN" dirty="0">
                <a:latin typeface="HarmonyOS Sans SC" panose="00000500000000000000" pitchFamily="2" charset="-122"/>
                <a:ea typeface="HarmonyOS Sans SC" panose="00000500000000000000" pitchFamily="2" charset="-122"/>
              </a:rPr>
              <a:t>. </a:t>
            </a:r>
          </a:p>
        </p:txBody>
      </p:sp>
      <p:sp>
        <p:nvSpPr>
          <p:cNvPr id="17" name="文本框 16">
            <a:extLst>
              <a:ext uri="{FF2B5EF4-FFF2-40B4-BE49-F238E27FC236}">
                <a16:creationId xmlns:a16="http://schemas.microsoft.com/office/drawing/2014/main" id="{B56A1CB3-2C6F-4B9B-83D4-D006648408F8}"/>
              </a:ext>
            </a:extLst>
          </p:cNvPr>
          <p:cNvSpPr txBox="1"/>
          <p:nvPr/>
        </p:nvSpPr>
        <p:spPr>
          <a:xfrm>
            <a:off x="7130652" y="4892732"/>
            <a:ext cx="1247180" cy="338554"/>
          </a:xfrm>
          <a:prstGeom prst="rect">
            <a:avLst/>
          </a:prstGeom>
          <a:noFill/>
        </p:spPr>
        <p:txBody>
          <a:bodyPr wrap="square">
            <a:spAutoFit/>
          </a:bodyPr>
          <a:lstStyle/>
          <a:p>
            <a:r>
              <a:rPr lang="zh-CN" altLang="en-US" sz="1600" dirty="0">
                <a:latin typeface="HarmonyOS Sans SC" panose="00000500000000000000" pitchFamily="2" charset="-122"/>
                <a:ea typeface="HarmonyOS Sans SC" panose="00000500000000000000" pitchFamily="2" charset="-122"/>
              </a:rPr>
              <a:t>难以理解☝</a:t>
            </a:r>
            <a:endParaRPr lang="en-US" altLang="zh-CN" sz="1600"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33855136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86BFD2A-F9C3-445A-8B63-78409B1AD160}"/>
              </a:ext>
            </a:extLst>
          </p:cNvPr>
          <p:cNvPicPr>
            <a:picLocks noChangeAspect="1"/>
          </p:cNvPicPr>
          <p:nvPr/>
        </p:nvPicPr>
        <p:blipFill>
          <a:blip r:embed="rId3"/>
          <a:stretch>
            <a:fillRect/>
          </a:stretch>
        </p:blipFill>
        <p:spPr>
          <a:xfrm>
            <a:off x="573153" y="1712819"/>
            <a:ext cx="3254022" cy="2476715"/>
          </a:xfrm>
          <a:prstGeom prst="rect">
            <a:avLst/>
          </a:prstGeom>
        </p:spPr>
      </p:pic>
      <p:sp>
        <p:nvSpPr>
          <p:cNvPr id="4" name="文本框 3">
            <a:extLst>
              <a:ext uri="{FF2B5EF4-FFF2-40B4-BE49-F238E27FC236}">
                <a16:creationId xmlns:a16="http://schemas.microsoft.com/office/drawing/2014/main" id="{752B0576-AD40-49C4-89C1-73FE63C61E2D}"/>
              </a:ext>
            </a:extLst>
          </p:cNvPr>
          <p:cNvSpPr txBox="1"/>
          <p:nvPr/>
        </p:nvSpPr>
        <p:spPr>
          <a:xfrm>
            <a:off x="450881" y="524360"/>
            <a:ext cx="11128094" cy="646331"/>
          </a:xfrm>
          <a:prstGeom prst="rect">
            <a:avLst/>
          </a:prstGeom>
          <a:noFill/>
        </p:spPr>
        <p:txBody>
          <a:bodyPr wrap="square" rtlCol="0">
            <a:spAutoFit/>
          </a:bodyPr>
          <a:lstStyle/>
          <a:p>
            <a:r>
              <a:rPr lang="en-US" altLang="zh-CN" sz="1800" dirty="0"/>
              <a:t>Learning Modality-Specific Representations with Self-Supervised Multi-Task Learning for Multimodal Sentiment Analysis. </a:t>
            </a:r>
            <a:endParaRPr lang="zh-CN" altLang="en-US" dirty="0">
              <a:latin typeface="HarmonyOS Sans SC" panose="00000500000000000000" pitchFamily="2" charset="-122"/>
              <a:ea typeface="HarmonyOS Sans SC" panose="00000500000000000000" pitchFamily="2" charset="-122"/>
            </a:endParaRPr>
          </a:p>
        </p:txBody>
      </p:sp>
      <p:pic>
        <p:nvPicPr>
          <p:cNvPr id="6" name="图片 5">
            <a:extLst>
              <a:ext uri="{FF2B5EF4-FFF2-40B4-BE49-F238E27FC236}">
                <a16:creationId xmlns:a16="http://schemas.microsoft.com/office/drawing/2014/main" id="{F3E82727-6644-4A01-AC05-466B946375E4}"/>
              </a:ext>
            </a:extLst>
          </p:cNvPr>
          <p:cNvPicPr>
            <a:picLocks noChangeAspect="1"/>
          </p:cNvPicPr>
          <p:nvPr/>
        </p:nvPicPr>
        <p:blipFill rotWithShape="1">
          <a:blip r:embed="rId4"/>
          <a:srcRect l="15008" t="82925" r="20239"/>
          <a:stretch/>
        </p:blipFill>
        <p:spPr>
          <a:xfrm>
            <a:off x="4181476" y="3587627"/>
            <a:ext cx="2457450" cy="1042299"/>
          </a:xfrm>
          <a:prstGeom prst="rect">
            <a:avLst/>
          </a:prstGeom>
        </p:spPr>
      </p:pic>
      <p:pic>
        <p:nvPicPr>
          <p:cNvPr id="7" name="图片 6">
            <a:extLst>
              <a:ext uri="{FF2B5EF4-FFF2-40B4-BE49-F238E27FC236}">
                <a16:creationId xmlns:a16="http://schemas.microsoft.com/office/drawing/2014/main" id="{4E79FEE6-B6B4-41F1-92D8-44488CB1C6B9}"/>
              </a:ext>
            </a:extLst>
          </p:cNvPr>
          <p:cNvPicPr>
            <a:picLocks noChangeAspect="1"/>
          </p:cNvPicPr>
          <p:nvPr/>
        </p:nvPicPr>
        <p:blipFill rotWithShape="1">
          <a:blip r:embed="rId4"/>
          <a:srcRect l="27160" r="30925" b="88230"/>
          <a:stretch/>
        </p:blipFill>
        <p:spPr>
          <a:xfrm>
            <a:off x="4314715" y="1446916"/>
            <a:ext cx="1590675" cy="718450"/>
          </a:xfrm>
          <a:prstGeom prst="rect">
            <a:avLst/>
          </a:prstGeom>
        </p:spPr>
      </p:pic>
      <p:pic>
        <p:nvPicPr>
          <p:cNvPr id="8" name="图片 7">
            <a:extLst>
              <a:ext uri="{FF2B5EF4-FFF2-40B4-BE49-F238E27FC236}">
                <a16:creationId xmlns:a16="http://schemas.microsoft.com/office/drawing/2014/main" id="{2D9AACA7-92CF-4014-958A-3B503D87B043}"/>
              </a:ext>
            </a:extLst>
          </p:cNvPr>
          <p:cNvPicPr>
            <a:picLocks noChangeAspect="1"/>
          </p:cNvPicPr>
          <p:nvPr/>
        </p:nvPicPr>
        <p:blipFill rotWithShape="1">
          <a:blip r:embed="rId4"/>
          <a:srcRect l="25646" t="26476" r="32441" b="66192"/>
          <a:stretch/>
        </p:blipFill>
        <p:spPr>
          <a:xfrm>
            <a:off x="4267199" y="2217807"/>
            <a:ext cx="1590676" cy="447568"/>
          </a:xfrm>
          <a:prstGeom prst="rect">
            <a:avLst/>
          </a:prstGeom>
        </p:spPr>
      </p:pic>
      <p:pic>
        <p:nvPicPr>
          <p:cNvPr id="9" name="图片 8">
            <a:extLst>
              <a:ext uri="{FF2B5EF4-FFF2-40B4-BE49-F238E27FC236}">
                <a16:creationId xmlns:a16="http://schemas.microsoft.com/office/drawing/2014/main" id="{CC5E99DC-7338-478F-AB42-1DC157B25FD7}"/>
              </a:ext>
            </a:extLst>
          </p:cNvPr>
          <p:cNvPicPr>
            <a:picLocks noChangeAspect="1"/>
          </p:cNvPicPr>
          <p:nvPr/>
        </p:nvPicPr>
        <p:blipFill rotWithShape="1">
          <a:blip r:embed="rId4"/>
          <a:srcRect l="15867" t="50156" r="21639" b="42198"/>
          <a:stretch/>
        </p:blipFill>
        <p:spPr>
          <a:xfrm>
            <a:off x="4314715" y="2717816"/>
            <a:ext cx="2371726" cy="466725"/>
          </a:xfrm>
          <a:prstGeom prst="rect">
            <a:avLst/>
          </a:prstGeom>
        </p:spPr>
      </p:pic>
      <p:pic>
        <p:nvPicPr>
          <p:cNvPr id="10" name="图片 9">
            <a:extLst>
              <a:ext uri="{FF2B5EF4-FFF2-40B4-BE49-F238E27FC236}">
                <a16:creationId xmlns:a16="http://schemas.microsoft.com/office/drawing/2014/main" id="{1B6C7D71-65A4-4493-93EE-38C5EA4CB19E}"/>
              </a:ext>
            </a:extLst>
          </p:cNvPr>
          <p:cNvPicPr>
            <a:picLocks noChangeAspect="1"/>
          </p:cNvPicPr>
          <p:nvPr/>
        </p:nvPicPr>
        <p:blipFill rotWithShape="1">
          <a:blip r:embed="rId4"/>
          <a:srcRect l="-448" t="60180" r="10846" b="36699"/>
          <a:stretch/>
        </p:blipFill>
        <p:spPr>
          <a:xfrm>
            <a:off x="4314715" y="3290834"/>
            <a:ext cx="3400425" cy="190500"/>
          </a:xfrm>
          <a:prstGeom prst="rect">
            <a:avLst/>
          </a:prstGeom>
        </p:spPr>
      </p:pic>
      <p:sp>
        <p:nvSpPr>
          <p:cNvPr id="11" name="文本框 10">
            <a:extLst>
              <a:ext uri="{FF2B5EF4-FFF2-40B4-BE49-F238E27FC236}">
                <a16:creationId xmlns:a16="http://schemas.microsoft.com/office/drawing/2014/main" id="{4006FDAE-4686-45E5-86CF-20AE7977889F}"/>
              </a:ext>
            </a:extLst>
          </p:cNvPr>
          <p:cNvSpPr txBox="1"/>
          <p:nvPr/>
        </p:nvSpPr>
        <p:spPr>
          <a:xfrm>
            <a:off x="7972425" y="2292971"/>
            <a:ext cx="902811" cy="307777"/>
          </a:xfrm>
          <a:prstGeom prst="rect">
            <a:avLst/>
          </a:prstGeom>
          <a:noFill/>
        </p:spPr>
        <p:txBody>
          <a:bodyPr wrap="none" rtlCol="0">
            <a:spAutoFit/>
          </a:bodyPr>
          <a:lstStyle/>
          <a:p>
            <a:r>
              <a:rPr lang="zh-CN" altLang="en-US" sz="1400" dirty="0"/>
              <a:t>相对距离</a:t>
            </a:r>
          </a:p>
        </p:txBody>
      </p:sp>
      <p:sp>
        <p:nvSpPr>
          <p:cNvPr id="12" name="文本框 11">
            <a:extLst>
              <a:ext uri="{FF2B5EF4-FFF2-40B4-BE49-F238E27FC236}">
                <a16:creationId xmlns:a16="http://schemas.microsoft.com/office/drawing/2014/main" id="{06F4716C-A621-4304-BF51-5635F19EECFA}"/>
              </a:ext>
            </a:extLst>
          </p:cNvPr>
          <p:cNvSpPr txBox="1"/>
          <p:nvPr/>
        </p:nvSpPr>
        <p:spPr>
          <a:xfrm>
            <a:off x="7972425" y="2797289"/>
            <a:ext cx="1082348" cy="307777"/>
          </a:xfrm>
          <a:prstGeom prst="rect">
            <a:avLst/>
          </a:prstGeom>
          <a:noFill/>
        </p:spPr>
        <p:txBody>
          <a:bodyPr wrap="none" rtlCol="0">
            <a:spAutoFit/>
          </a:bodyPr>
          <a:lstStyle/>
          <a:p>
            <a:r>
              <a:rPr lang="zh-CN" altLang="en-US" sz="1400" dirty="0"/>
              <a:t>标注正相关</a:t>
            </a:r>
          </a:p>
        </p:txBody>
      </p:sp>
      <p:sp>
        <p:nvSpPr>
          <p:cNvPr id="13" name="文本框 12">
            <a:extLst>
              <a:ext uri="{FF2B5EF4-FFF2-40B4-BE49-F238E27FC236}">
                <a16:creationId xmlns:a16="http://schemas.microsoft.com/office/drawing/2014/main" id="{BBAD4A43-902C-4529-A988-B9E5A4D4B377}"/>
              </a:ext>
            </a:extLst>
          </p:cNvPr>
          <p:cNvSpPr txBox="1"/>
          <p:nvPr/>
        </p:nvSpPr>
        <p:spPr>
          <a:xfrm>
            <a:off x="7972425" y="3232195"/>
            <a:ext cx="1082348" cy="307777"/>
          </a:xfrm>
          <a:prstGeom prst="rect">
            <a:avLst/>
          </a:prstGeom>
          <a:noFill/>
        </p:spPr>
        <p:txBody>
          <a:bodyPr wrap="none" rtlCol="0">
            <a:spAutoFit/>
          </a:bodyPr>
          <a:lstStyle/>
          <a:p>
            <a:r>
              <a:rPr lang="zh-CN" altLang="en-US" sz="1400" dirty="0"/>
              <a:t>标注正相关</a:t>
            </a:r>
          </a:p>
        </p:txBody>
      </p:sp>
      <p:sp>
        <p:nvSpPr>
          <p:cNvPr id="14" name="文本框 13">
            <a:extLst>
              <a:ext uri="{FF2B5EF4-FFF2-40B4-BE49-F238E27FC236}">
                <a16:creationId xmlns:a16="http://schemas.microsoft.com/office/drawing/2014/main" id="{E59FCE63-942F-44F4-85AB-B514E4131768}"/>
              </a:ext>
            </a:extLst>
          </p:cNvPr>
          <p:cNvSpPr txBox="1"/>
          <p:nvPr/>
        </p:nvSpPr>
        <p:spPr>
          <a:xfrm>
            <a:off x="7972425" y="3954887"/>
            <a:ext cx="1669047" cy="307777"/>
          </a:xfrm>
          <a:prstGeom prst="rect">
            <a:avLst/>
          </a:prstGeom>
          <a:noFill/>
        </p:spPr>
        <p:txBody>
          <a:bodyPr wrap="none" rtlCol="0">
            <a:spAutoFit/>
          </a:bodyPr>
          <a:lstStyle/>
          <a:p>
            <a:r>
              <a:rPr lang="zh-CN" altLang="en-US" sz="1400" dirty="0"/>
              <a:t>避免</a:t>
            </a:r>
            <a:r>
              <a:rPr lang="en-US" altLang="zh-CN" sz="1400" dirty="0"/>
              <a:t>0</a:t>
            </a:r>
            <a:r>
              <a:rPr lang="zh-CN" altLang="en-US" sz="1400" dirty="0"/>
              <a:t>值问题</a:t>
            </a:r>
            <a:r>
              <a:rPr lang="en-US" altLang="zh-CN" sz="1400" dirty="0"/>
              <a:t>(</a:t>
            </a:r>
            <a:r>
              <a:rPr lang="zh-CN" altLang="en-US" sz="1400" dirty="0"/>
              <a:t>乘除</a:t>
            </a:r>
            <a:r>
              <a:rPr lang="en-US" altLang="zh-CN" sz="1400" dirty="0"/>
              <a:t>)</a:t>
            </a:r>
            <a:endParaRPr lang="zh-CN" altLang="en-US" sz="1400" dirty="0"/>
          </a:p>
        </p:txBody>
      </p:sp>
      <p:cxnSp>
        <p:nvCxnSpPr>
          <p:cNvPr id="16" name="直接连接符 15">
            <a:extLst>
              <a:ext uri="{FF2B5EF4-FFF2-40B4-BE49-F238E27FC236}">
                <a16:creationId xmlns:a16="http://schemas.microsoft.com/office/drawing/2014/main" id="{D323F11E-908C-4F9B-A5E7-0CB864E9E211}"/>
              </a:ext>
            </a:extLst>
          </p:cNvPr>
          <p:cNvCxnSpPr>
            <a:stCxn id="8" idx="3"/>
            <a:endCxn id="11" idx="1"/>
          </p:cNvCxnSpPr>
          <p:nvPr/>
        </p:nvCxnSpPr>
        <p:spPr>
          <a:xfrm>
            <a:off x="5857875" y="2441591"/>
            <a:ext cx="2114550" cy="5269"/>
          </a:xfrm>
          <a:prstGeom prst="line">
            <a:avLst/>
          </a:prstGeom>
          <a:ln>
            <a:prstDash val="lgDash"/>
          </a:ln>
        </p:spPr>
        <p:style>
          <a:lnRef idx="1">
            <a:schemeClr val="dk1"/>
          </a:lnRef>
          <a:fillRef idx="0">
            <a:schemeClr val="dk1"/>
          </a:fillRef>
          <a:effectRef idx="0">
            <a:schemeClr val="dk1"/>
          </a:effectRef>
          <a:fontRef idx="minor">
            <a:schemeClr val="tx1"/>
          </a:fontRef>
        </p:style>
      </p:cxnSp>
      <p:cxnSp>
        <p:nvCxnSpPr>
          <p:cNvPr id="17" name="直接连接符 16">
            <a:extLst>
              <a:ext uri="{FF2B5EF4-FFF2-40B4-BE49-F238E27FC236}">
                <a16:creationId xmlns:a16="http://schemas.microsoft.com/office/drawing/2014/main" id="{65AA5A25-E475-4736-AACD-34E34E29C889}"/>
              </a:ext>
            </a:extLst>
          </p:cNvPr>
          <p:cNvCxnSpPr>
            <a:cxnSpLocks/>
            <a:stCxn id="9" idx="3"/>
            <a:endCxn id="12" idx="1"/>
          </p:cNvCxnSpPr>
          <p:nvPr/>
        </p:nvCxnSpPr>
        <p:spPr>
          <a:xfrm flipV="1">
            <a:off x="6686441" y="2951178"/>
            <a:ext cx="1285984" cy="1"/>
          </a:xfrm>
          <a:prstGeom prst="line">
            <a:avLst/>
          </a:prstGeom>
          <a:ln>
            <a:prstDash val="lgDash"/>
          </a:ln>
        </p:spPr>
        <p:style>
          <a:lnRef idx="1">
            <a:schemeClr val="dk1"/>
          </a:lnRef>
          <a:fillRef idx="0">
            <a:schemeClr val="dk1"/>
          </a:fillRef>
          <a:effectRef idx="0">
            <a:schemeClr val="dk1"/>
          </a:effectRef>
          <a:fontRef idx="minor">
            <a:schemeClr val="tx1"/>
          </a:fontRef>
        </p:style>
      </p:cxnSp>
      <p:cxnSp>
        <p:nvCxnSpPr>
          <p:cNvPr id="20" name="直接连接符 19">
            <a:extLst>
              <a:ext uri="{FF2B5EF4-FFF2-40B4-BE49-F238E27FC236}">
                <a16:creationId xmlns:a16="http://schemas.microsoft.com/office/drawing/2014/main" id="{8FBC43F3-785C-49C8-8D9F-6B27FA1B0C76}"/>
              </a:ext>
            </a:extLst>
          </p:cNvPr>
          <p:cNvCxnSpPr>
            <a:cxnSpLocks/>
            <a:stCxn id="10" idx="3"/>
            <a:endCxn id="13" idx="1"/>
          </p:cNvCxnSpPr>
          <p:nvPr/>
        </p:nvCxnSpPr>
        <p:spPr>
          <a:xfrm>
            <a:off x="7715140" y="3386084"/>
            <a:ext cx="257285" cy="0"/>
          </a:xfrm>
          <a:prstGeom prst="line">
            <a:avLst/>
          </a:prstGeom>
          <a:ln>
            <a:prstDash val="lgDash"/>
          </a:ln>
        </p:spPr>
        <p:style>
          <a:lnRef idx="1">
            <a:schemeClr val="dk1"/>
          </a:lnRef>
          <a:fillRef idx="0">
            <a:schemeClr val="dk1"/>
          </a:fillRef>
          <a:effectRef idx="0">
            <a:schemeClr val="dk1"/>
          </a:effectRef>
          <a:fontRef idx="minor">
            <a:schemeClr val="tx1"/>
          </a:fontRef>
        </p:style>
      </p:cxnSp>
      <p:cxnSp>
        <p:nvCxnSpPr>
          <p:cNvPr id="24" name="直接连接符 23">
            <a:extLst>
              <a:ext uri="{FF2B5EF4-FFF2-40B4-BE49-F238E27FC236}">
                <a16:creationId xmlns:a16="http://schemas.microsoft.com/office/drawing/2014/main" id="{A6512061-B259-4F5D-A65F-E5FD8E121091}"/>
              </a:ext>
            </a:extLst>
          </p:cNvPr>
          <p:cNvCxnSpPr>
            <a:cxnSpLocks/>
            <a:stCxn id="6" idx="3"/>
            <a:endCxn id="14" idx="1"/>
          </p:cNvCxnSpPr>
          <p:nvPr/>
        </p:nvCxnSpPr>
        <p:spPr>
          <a:xfrm flipV="1">
            <a:off x="6638926" y="4108776"/>
            <a:ext cx="1333499" cy="1"/>
          </a:xfrm>
          <a:prstGeom prst="line">
            <a:avLst/>
          </a:prstGeom>
          <a:ln>
            <a:prstDash val="lgDash"/>
          </a:ln>
        </p:spPr>
        <p:style>
          <a:lnRef idx="1">
            <a:schemeClr val="dk1"/>
          </a:lnRef>
          <a:fillRef idx="0">
            <a:schemeClr val="dk1"/>
          </a:fillRef>
          <a:effectRef idx="0">
            <a:schemeClr val="dk1"/>
          </a:effectRef>
          <a:fontRef idx="minor">
            <a:schemeClr val="tx1"/>
          </a:fontRef>
        </p:style>
      </p:cxnSp>
      <p:sp>
        <p:nvSpPr>
          <p:cNvPr id="28" name="文本框 27">
            <a:extLst>
              <a:ext uri="{FF2B5EF4-FFF2-40B4-BE49-F238E27FC236}">
                <a16:creationId xmlns:a16="http://schemas.microsoft.com/office/drawing/2014/main" id="{B6E95DE0-D87C-4643-9DD5-CFA657C49B3E}"/>
              </a:ext>
            </a:extLst>
          </p:cNvPr>
          <p:cNvSpPr txBox="1"/>
          <p:nvPr/>
        </p:nvSpPr>
        <p:spPr>
          <a:xfrm>
            <a:off x="7972425" y="1657871"/>
            <a:ext cx="1495425" cy="307777"/>
          </a:xfrm>
          <a:prstGeom prst="rect">
            <a:avLst/>
          </a:prstGeom>
          <a:noFill/>
        </p:spPr>
        <p:txBody>
          <a:bodyPr wrap="square" rtlCol="0">
            <a:spAutoFit/>
          </a:bodyPr>
          <a:lstStyle/>
          <a:p>
            <a:r>
              <a:rPr lang="zh-CN" altLang="en-US" sz="1400" dirty="0"/>
              <a:t>到标签中心距离</a:t>
            </a:r>
          </a:p>
        </p:txBody>
      </p:sp>
      <p:cxnSp>
        <p:nvCxnSpPr>
          <p:cNvPr id="29" name="直接连接符 28">
            <a:extLst>
              <a:ext uri="{FF2B5EF4-FFF2-40B4-BE49-F238E27FC236}">
                <a16:creationId xmlns:a16="http://schemas.microsoft.com/office/drawing/2014/main" id="{641C3B35-156D-4A48-9A01-C2DBEF346542}"/>
              </a:ext>
            </a:extLst>
          </p:cNvPr>
          <p:cNvCxnSpPr>
            <a:cxnSpLocks/>
            <a:stCxn id="7" idx="3"/>
            <a:endCxn id="28" idx="1"/>
          </p:cNvCxnSpPr>
          <p:nvPr/>
        </p:nvCxnSpPr>
        <p:spPr>
          <a:xfrm>
            <a:off x="5905390" y="1806141"/>
            <a:ext cx="2067035" cy="5619"/>
          </a:xfrm>
          <a:prstGeom prst="line">
            <a:avLst/>
          </a:prstGeom>
          <a:ln>
            <a:prstDash val="lgDash"/>
          </a:ln>
        </p:spPr>
        <p:style>
          <a:lnRef idx="1">
            <a:schemeClr val="dk1"/>
          </a:lnRef>
          <a:fillRef idx="0">
            <a:schemeClr val="dk1"/>
          </a:fillRef>
          <a:effectRef idx="0">
            <a:schemeClr val="dk1"/>
          </a:effectRef>
          <a:fontRef idx="minor">
            <a:schemeClr val="tx1"/>
          </a:fontRef>
        </p:style>
      </p:cxnSp>
      <p:pic>
        <p:nvPicPr>
          <p:cNvPr id="33" name="图片 32">
            <a:extLst>
              <a:ext uri="{FF2B5EF4-FFF2-40B4-BE49-F238E27FC236}">
                <a16:creationId xmlns:a16="http://schemas.microsoft.com/office/drawing/2014/main" id="{4EB13DED-EE8F-4613-99B2-7FAF4D0C13BE}"/>
              </a:ext>
            </a:extLst>
          </p:cNvPr>
          <p:cNvPicPr>
            <a:picLocks noChangeAspect="1"/>
          </p:cNvPicPr>
          <p:nvPr/>
        </p:nvPicPr>
        <p:blipFill>
          <a:blip r:embed="rId5"/>
          <a:stretch>
            <a:fillRect/>
          </a:stretch>
        </p:blipFill>
        <p:spPr>
          <a:xfrm>
            <a:off x="4201255" y="5350788"/>
            <a:ext cx="2598645" cy="594412"/>
          </a:xfrm>
          <a:prstGeom prst="rect">
            <a:avLst/>
          </a:prstGeom>
        </p:spPr>
      </p:pic>
      <p:sp>
        <p:nvSpPr>
          <p:cNvPr id="34" name="文本框 33">
            <a:extLst>
              <a:ext uri="{FF2B5EF4-FFF2-40B4-BE49-F238E27FC236}">
                <a16:creationId xmlns:a16="http://schemas.microsoft.com/office/drawing/2014/main" id="{9CD9F304-C73F-4841-8966-51AD47D67F30}"/>
              </a:ext>
            </a:extLst>
          </p:cNvPr>
          <p:cNvSpPr txBox="1"/>
          <p:nvPr/>
        </p:nvSpPr>
        <p:spPr>
          <a:xfrm>
            <a:off x="2126648" y="5090474"/>
            <a:ext cx="2074607" cy="307777"/>
          </a:xfrm>
          <a:prstGeom prst="rect">
            <a:avLst/>
          </a:prstGeom>
          <a:noFill/>
        </p:spPr>
        <p:txBody>
          <a:bodyPr wrap="none" rtlCol="0">
            <a:spAutoFit/>
          </a:bodyPr>
          <a:lstStyle/>
          <a:p>
            <a:r>
              <a:rPr lang="zh-CN" altLang="en-US" sz="1400" dirty="0"/>
              <a:t>渐进式更新单模态标签</a:t>
            </a:r>
            <a:r>
              <a:rPr lang="en-US" altLang="zh-CN" sz="1400" dirty="0"/>
              <a:t>: </a:t>
            </a:r>
            <a:endParaRPr lang="zh-CN" altLang="en-US" sz="1400" dirty="0"/>
          </a:p>
        </p:txBody>
      </p:sp>
      <p:sp>
        <p:nvSpPr>
          <p:cNvPr id="35" name="文本框 34">
            <a:extLst>
              <a:ext uri="{FF2B5EF4-FFF2-40B4-BE49-F238E27FC236}">
                <a16:creationId xmlns:a16="http://schemas.microsoft.com/office/drawing/2014/main" id="{39097C2C-1E44-4328-97D0-17A57C5A530D}"/>
              </a:ext>
            </a:extLst>
          </p:cNvPr>
          <p:cNvSpPr txBox="1"/>
          <p:nvPr/>
        </p:nvSpPr>
        <p:spPr>
          <a:xfrm>
            <a:off x="6636162" y="5413678"/>
            <a:ext cx="1877437" cy="276999"/>
          </a:xfrm>
          <a:prstGeom prst="rect">
            <a:avLst/>
          </a:prstGeom>
          <a:noFill/>
        </p:spPr>
        <p:txBody>
          <a:bodyPr wrap="none" rtlCol="0">
            <a:spAutoFit/>
          </a:bodyPr>
          <a:lstStyle/>
          <a:p>
            <a:r>
              <a:rPr lang="zh-CN" altLang="en-US" sz="1200" dirty="0"/>
              <a:t>用多模态标签进行初始化</a:t>
            </a:r>
          </a:p>
        </p:txBody>
      </p:sp>
    </p:spTree>
    <p:extLst>
      <p:ext uri="{BB962C8B-B14F-4D97-AF65-F5344CB8AC3E}">
        <p14:creationId xmlns:p14="http://schemas.microsoft.com/office/powerpoint/2010/main" val="37358717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F24DA8D-30A7-411A-9958-71665D930E1D}"/>
              </a:ext>
            </a:extLst>
          </p:cNvPr>
          <p:cNvPicPr>
            <a:picLocks noChangeAspect="1"/>
          </p:cNvPicPr>
          <p:nvPr/>
        </p:nvPicPr>
        <p:blipFill>
          <a:blip r:embed="rId3"/>
          <a:stretch>
            <a:fillRect/>
          </a:stretch>
        </p:blipFill>
        <p:spPr>
          <a:xfrm>
            <a:off x="2868650" y="2056168"/>
            <a:ext cx="6454699" cy="3635055"/>
          </a:xfrm>
          <a:prstGeom prst="rect">
            <a:avLst/>
          </a:prstGeom>
        </p:spPr>
      </p:pic>
      <p:sp>
        <p:nvSpPr>
          <p:cNvPr id="4" name="文本框 3">
            <a:extLst>
              <a:ext uri="{FF2B5EF4-FFF2-40B4-BE49-F238E27FC236}">
                <a16:creationId xmlns:a16="http://schemas.microsoft.com/office/drawing/2014/main" id="{6D79E0BB-45DF-48BB-86F0-96DB72B626AA}"/>
              </a:ext>
            </a:extLst>
          </p:cNvPr>
          <p:cNvSpPr txBox="1"/>
          <p:nvPr/>
        </p:nvSpPr>
        <p:spPr>
          <a:xfrm>
            <a:off x="450881" y="524360"/>
            <a:ext cx="11128094" cy="646331"/>
          </a:xfrm>
          <a:prstGeom prst="rect">
            <a:avLst/>
          </a:prstGeom>
          <a:noFill/>
        </p:spPr>
        <p:txBody>
          <a:bodyPr wrap="square" rtlCol="0">
            <a:spAutoFit/>
          </a:bodyPr>
          <a:lstStyle/>
          <a:p>
            <a:r>
              <a:rPr lang="en-US" altLang="zh-CN" sz="1800" dirty="0"/>
              <a:t>Learning Modality-Specific Representations with Self-Supervised Multi-Task Learning for Multimodal Sentiment Analysis. </a:t>
            </a:r>
            <a:endParaRPr lang="zh-CN" altLang="en-US" dirty="0">
              <a:latin typeface="HarmonyOS Sans SC" panose="00000500000000000000" pitchFamily="2" charset="-122"/>
              <a:ea typeface="HarmonyOS Sans SC" panose="00000500000000000000" pitchFamily="2" charset="-122"/>
            </a:endParaRPr>
          </a:p>
        </p:txBody>
      </p:sp>
      <p:sp>
        <p:nvSpPr>
          <p:cNvPr id="5" name="文本框 4">
            <a:extLst>
              <a:ext uri="{FF2B5EF4-FFF2-40B4-BE49-F238E27FC236}">
                <a16:creationId xmlns:a16="http://schemas.microsoft.com/office/drawing/2014/main" id="{63EABC4D-A2DD-4F50-A8E5-D96018B31353}"/>
              </a:ext>
            </a:extLst>
          </p:cNvPr>
          <p:cNvSpPr txBox="1"/>
          <p:nvPr/>
        </p:nvSpPr>
        <p:spPr>
          <a:xfrm>
            <a:off x="1555148" y="1459541"/>
            <a:ext cx="3238387" cy="307777"/>
          </a:xfrm>
          <a:prstGeom prst="rect">
            <a:avLst/>
          </a:prstGeom>
          <a:noFill/>
        </p:spPr>
        <p:txBody>
          <a:bodyPr wrap="none" rtlCol="0">
            <a:spAutoFit/>
          </a:bodyPr>
          <a:lstStyle/>
          <a:p>
            <a:r>
              <a:rPr lang="zh-CN" altLang="en-US" sz="1400" dirty="0"/>
              <a:t>随着训练轮数</a:t>
            </a:r>
            <a:r>
              <a:rPr lang="en-US" altLang="zh-CN" sz="1400" dirty="0"/>
              <a:t>, </a:t>
            </a:r>
            <a:r>
              <a:rPr lang="zh-CN" altLang="en-US" sz="1400" dirty="0"/>
              <a:t>各类别标签的分布变化</a:t>
            </a:r>
            <a:r>
              <a:rPr lang="en-US" altLang="zh-CN" sz="1400" dirty="0"/>
              <a:t>. </a:t>
            </a:r>
            <a:endParaRPr lang="zh-CN" altLang="en-US" sz="1400" dirty="0"/>
          </a:p>
        </p:txBody>
      </p:sp>
    </p:spTree>
    <p:extLst>
      <p:ext uri="{BB962C8B-B14F-4D97-AF65-F5344CB8AC3E}">
        <p14:creationId xmlns:p14="http://schemas.microsoft.com/office/powerpoint/2010/main" val="4115211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F6F2F94-92B7-4DA7-9AB6-2236CDA30B82}"/>
              </a:ext>
            </a:extLst>
          </p:cNvPr>
          <p:cNvSpPr txBox="1"/>
          <p:nvPr/>
        </p:nvSpPr>
        <p:spPr>
          <a:xfrm>
            <a:off x="450881" y="524360"/>
            <a:ext cx="11128094" cy="369332"/>
          </a:xfrm>
          <a:prstGeom prst="rect">
            <a:avLst/>
          </a:prstGeom>
          <a:noFill/>
        </p:spPr>
        <p:txBody>
          <a:bodyPr wrap="square" rtlCol="0">
            <a:spAutoFit/>
          </a:bodyPr>
          <a:lstStyle/>
          <a:p>
            <a:r>
              <a:rPr lang="en-US" altLang="zh-CN" sz="1800" dirty="0"/>
              <a:t>MISA: Modality-Invariant and -Specific Representations for Multimodal Sentiment Analysis. </a:t>
            </a:r>
            <a:endParaRPr lang="zh-CN" altLang="en-US" dirty="0">
              <a:latin typeface="HarmonyOS Sans SC" panose="00000500000000000000" pitchFamily="2" charset="-122"/>
              <a:ea typeface="HarmonyOS Sans SC" panose="00000500000000000000" pitchFamily="2" charset="-122"/>
            </a:endParaRPr>
          </a:p>
        </p:txBody>
      </p:sp>
      <p:sp>
        <p:nvSpPr>
          <p:cNvPr id="4" name="文本框 3">
            <a:extLst>
              <a:ext uri="{FF2B5EF4-FFF2-40B4-BE49-F238E27FC236}">
                <a16:creationId xmlns:a16="http://schemas.microsoft.com/office/drawing/2014/main" id="{CF79E5B2-CF1F-4019-AB55-990B7F7A5773}"/>
              </a:ext>
            </a:extLst>
          </p:cNvPr>
          <p:cNvSpPr txBox="1"/>
          <p:nvPr/>
        </p:nvSpPr>
        <p:spPr>
          <a:xfrm>
            <a:off x="1041430" y="1360685"/>
            <a:ext cx="9464645" cy="584775"/>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模态由于异质性</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之间存在</a:t>
            </a:r>
            <a:r>
              <a:rPr lang="en-US" altLang="zh-CN" sz="1600" dirty="0">
                <a:latin typeface="HarmonyOS Sans SC" panose="00000500000000000000" pitchFamily="2" charset="-122"/>
                <a:ea typeface="HarmonyOS Sans SC" panose="00000500000000000000" pitchFamily="2" charset="-122"/>
              </a:rPr>
              <a:t>gap; </a:t>
            </a:r>
            <a:r>
              <a:rPr lang="zh-CN" altLang="en-US" sz="1600" dirty="0">
                <a:latin typeface="HarmonyOS Sans SC" panose="00000500000000000000" pitchFamily="2" charset="-122"/>
                <a:ea typeface="HarmonyOS Sans SC" panose="00000500000000000000" pitchFamily="2" charset="-122"/>
              </a:rPr>
              <a:t>模态独有的特征也可以作为补充信息</a:t>
            </a:r>
            <a:r>
              <a:rPr lang="en-US" altLang="zh-CN" sz="1600" dirty="0">
                <a:latin typeface="HarmonyOS Sans SC" panose="00000500000000000000" pitchFamily="2" charset="-122"/>
                <a:ea typeface="HarmonyOS Sans SC" panose="00000500000000000000" pitchFamily="2" charset="-122"/>
              </a:rPr>
              <a:t>(</a:t>
            </a:r>
            <a:r>
              <a:rPr lang="en-US" altLang="zh-CN" sz="1600" dirty="0">
                <a:solidFill>
                  <a:srgbClr val="3063F1"/>
                </a:solidFill>
                <a:latin typeface="HarmonyOS Sans SC" panose="00000500000000000000" pitchFamily="2" charset="-122"/>
                <a:ea typeface="HarmonyOS Sans SC" panose="00000500000000000000" pitchFamily="2" charset="-122"/>
              </a:rPr>
              <a:t>complementary information</a:t>
            </a:r>
            <a:r>
              <a:rPr lang="en-US" altLang="zh-CN" sz="1600" dirty="0">
                <a:latin typeface="HarmonyOS Sans SC" panose="00000500000000000000" pitchFamily="2" charset="-122"/>
                <a:ea typeface="HarmonyOS Sans SC" panose="00000500000000000000" pitchFamily="2" charset="-122"/>
              </a:rPr>
              <a:t>)</a:t>
            </a:r>
            <a:r>
              <a:rPr lang="zh-CN" altLang="en-US" sz="1600" dirty="0">
                <a:latin typeface="HarmonyOS Sans SC" panose="00000500000000000000" pitchFamily="2" charset="-122"/>
                <a:ea typeface="HarmonyOS Sans SC" panose="00000500000000000000" pitchFamily="2" charset="-122"/>
              </a:rPr>
              <a:t>来帮助预测</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5" name="文本框 4">
            <a:extLst>
              <a:ext uri="{FF2B5EF4-FFF2-40B4-BE49-F238E27FC236}">
                <a16:creationId xmlns:a16="http://schemas.microsoft.com/office/drawing/2014/main" id="{EB74B704-FC55-4EE4-B4C9-E9DB82253AE2}"/>
              </a:ext>
            </a:extLst>
          </p:cNvPr>
          <p:cNvSpPr txBox="1"/>
          <p:nvPr/>
        </p:nvSpPr>
        <p:spPr>
          <a:xfrm>
            <a:off x="1041430" y="2312123"/>
            <a:ext cx="9464645" cy="584775"/>
          </a:xfrm>
          <a:prstGeom prst="rect">
            <a:avLst/>
          </a:prstGeom>
          <a:noFill/>
        </p:spPr>
        <p:txBody>
          <a:bodyPr wrap="square" rtlCol="0">
            <a:spAutoFit/>
          </a:bodyPr>
          <a:lstStyle/>
          <a:p>
            <a:r>
              <a:rPr lang="en-US" altLang="zh-CN" sz="1600" dirty="0">
                <a:latin typeface="HarmonyOS Sans SC" panose="00000500000000000000" pitchFamily="2" charset="-122"/>
                <a:ea typeface="HarmonyOS Sans SC" panose="00000500000000000000" pitchFamily="2" charset="-122"/>
              </a:rPr>
              <a:t>MISA</a:t>
            </a:r>
            <a:r>
              <a:rPr lang="zh-CN" altLang="en-US" sz="1600" dirty="0">
                <a:latin typeface="HarmonyOS Sans SC" panose="00000500000000000000" pitchFamily="2" charset="-122"/>
                <a:ea typeface="HarmonyOS Sans SC" panose="00000500000000000000" pitchFamily="2" charset="-122"/>
              </a:rPr>
              <a:t>旨在学习一个特征空间是的</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模态之间共有的不变</a:t>
            </a:r>
            <a:r>
              <a:rPr lang="en-US" altLang="zh-CN" sz="1600" dirty="0">
                <a:latin typeface="HarmonyOS Sans SC" panose="00000500000000000000" pitchFamily="2" charset="-122"/>
                <a:ea typeface="HarmonyOS Sans SC" panose="00000500000000000000" pitchFamily="2" charset="-122"/>
              </a:rPr>
              <a:t>(invariant)</a:t>
            </a:r>
            <a:r>
              <a:rPr lang="zh-CN" altLang="en-US" sz="1600" dirty="0">
                <a:latin typeface="HarmonyOS Sans SC" panose="00000500000000000000" pitchFamily="2" charset="-122"/>
                <a:ea typeface="HarmonyOS Sans SC" panose="00000500000000000000" pitchFamily="2" charset="-122"/>
              </a:rPr>
              <a:t>特征尽量靠近</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模态特有</a:t>
            </a:r>
            <a:r>
              <a:rPr lang="en-US" altLang="zh-CN" sz="1600" dirty="0">
                <a:latin typeface="HarmonyOS Sans SC" panose="00000500000000000000" pitchFamily="2" charset="-122"/>
                <a:ea typeface="HarmonyOS Sans SC" panose="00000500000000000000" pitchFamily="2" charset="-122"/>
              </a:rPr>
              <a:t>(specific)</a:t>
            </a:r>
            <a:r>
              <a:rPr lang="zh-CN" altLang="en-US" sz="1600" dirty="0">
                <a:latin typeface="HarmonyOS Sans SC" panose="00000500000000000000" pitchFamily="2" charset="-122"/>
                <a:ea typeface="HarmonyOS Sans SC" panose="00000500000000000000" pitchFamily="2" charset="-122"/>
              </a:rPr>
              <a:t>的特征尽量与彼此拉开距离</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pic>
        <p:nvPicPr>
          <p:cNvPr id="7" name="图片 6">
            <a:extLst>
              <a:ext uri="{FF2B5EF4-FFF2-40B4-BE49-F238E27FC236}">
                <a16:creationId xmlns:a16="http://schemas.microsoft.com/office/drawing/2014/main" id="{8D4411CA-2D9F-472F-ACC2-FDA385C1F0B2}"/>
              </a:ext>
            </a:extLst>
          </p:cNvPr>
          <p:cNvPicPr>
            <a:picLocks noChangeAspect="1"/>
          </p:cNvPicPr>
          <p:nvPr/>
        </p:nvPicPr>
        <p:blipFill>
          <a:blip r:embed="rId3"/>
          <a:stretch>
            <a:fillRect/>
          </a:stretch>
        </p:blipFill>
        <p:spPr>
          <a:xfrm>
            <a:off x="3452865" y="3263561"/>
            <a:ext cx="5286269" cy="2842366"/>
          </a:xfrm>
          <a:prstGeom prst="rect">
            <a:avLst/>
          </a:prstGeom>
        </p:spPr>
      </p:pic>
      <p:sp>
        <p:nvSpPr>
          <p:cNvPr id="8" name="任意多边形: 形状 7">
            <a:extLst>
              <a:ext uri="{FF2B5EF4-FFF2-40B4-BE49-F238E27FC236}">
                <a16:creationId xmlns:a16="http://schemas.microsoft.com/office/drawing/2014/main" id="{CC765D0F-F215-4FE7-B915-20B2D897DDE7}"/>
              </a:ext>
            </a:extLst>
          </p:cNvPr>
          <p:cNvSpPr/>
          <p:nvPr/>
        </p:nvSpPr>
        <p:spPr>
          <a:xfrm>
            <a:off x="6162675" y="4349763"/>
            <a:ext cx="564540" cy="571500"/>
          </a:xfrm>
          <a:custGeom>
            <a:avLst/>
            <a:gdLst>
              <a:gd name="connsiteX0" fmla="*/ 171450 w 564540"/>
              <a:gd name="connsiteY0" fmla="*/ 0 h 571500"/>
              <a:gd name="connsiteX1" fmla="*/ 171450 w 564540"/>
              <a:gd name="connsiteY1" fmla="*/ 0 h 571500"/>
              <a:gd name="connsiteX2" fmla="*/ 95250 w 564540"/>
              <a:gd name="connsiteY2" fmla="*/ 47625 h 571500"/>
              <a:gd name="connsiteX3" fmla="*/ 57150 w 564540"/>
              <a:gd name="connsiteY3" fmla="*/ 76200 h 571500"/>
              <a:gd name="connsiteX4" fmla="*/ 38100 w 564540"/>
              <a:gd name="connsiteY4" fmla="*/ 123825 h 571500"/>
              <a:gd name="connsiteX5" fmla="*/ 0 w 564540"/>
              <a:gd name="connsiteY5" fmla="*/ 238125 h 571500"/>
              <a:gd name="connsiteX6" fmla="*/ 19050 w 564540"/>
              <a:gd name="connsiteY6" fmla="*/ 400050 h 571500"/>
              <a:gd name="connsiteX7" fmla="*/ 76200 w 564540"/>
              <a:gd name="connsiteY7" fmla="*/ 447675 h 571500"/>
              <a:gd name="connsiteX8" fmla="*/ 104775 w 564540"/>
              <a:gd name="connsiteY8" fmla="*/ 485775 h 571500"/>
              <a:gd name="connsiteX9" fmla="*/ 180975 w 564540"/>
              <a:gd name="connsiteY9" fmla="*/ 533400 h 571500"/>
              <a:gd name="connsiteX10" fmla="*/ 266700 w 564540"/>
              <a:gd name="connsiteY10" fmla="*/ 571500 h 571500"/>
              <a:gd name="connsiteX11" fmla="*/ 409575 w 564540"/>
              <a:gd name="connsiteY11" fmla="*/ 561975 h 571500"/>
              <a:gd name="connsiteX12" fmla="*/ 485775 w 564540"/>
              <a:gd name="connsiteY12" fmla="*/ 514350 h 571500"/>
              <a:gd name="connsiteX13" fmla="*/ 533400 w 564540"/>
              <a:gd name="connsiteY13" fmla="*/ 438150 h 571500"/>
              <a:gd name="connsiteX14" fmla="*/ 552450 w 564540"/>
              <a:gd name="connsiteY14" fmla="*/ 400050 h 571500"/>
              <a:gd name="connsiteX15" fmla="*/ 542925 w 564540"/>
              <a:gd name="connsiteY15" fmla="*/ 171450 h 571500"/>
              <a:gd name="connsiteX16" fmla="*/ 457200 w 564540"/>
              <a:gd name="connsiteY16" fmla="*/ 95250 h 571500"/>
              <a:gd name="connsiteX17" fmla="*/ 371475 w 564540"/>
              <a:gd name="connsiteY17" fmla="*/ 47625 h 571500"/>
              <a:gd name="connsiteX18" fmla="*/ 333375 w 564540"/>
              <a:gd name="connsiteY18" fmla="*/ 28575 h 571500"/>
              <a:gd name="connsiteX19" fmla="*/ 257175 w 564540"/>
              <a:gd name="connsiteY19" fmla="*/ 19050 h 571500"/>
              <a:gd name="connsiteX20" fmla="*/ 171450 w 564540"/>
              <a:gd name="connsiteY20" fmla="*/ 0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64540" h="571500">
                <a:moveTo>
                  <a:pt x="171450" y="0"/>
                </a:moveTo>
                <a:lnTo>
                  <a:pt x="171450" y="0"/>
                </a:lnTo>
                <a:cubicBezTo>
                  <a:pt x="146050" y="15875"/>
                  <a:pt x="120172" y="31010"/>
                  <a:pt x="95250" y="47625"/>
                </a:cubicBezTo>
                <a:cubicBezTo>
                  <a:pt x="82041" y="56431"/>
                  <a:pt x="66675" y="63500"/>
                  <a:pt x="57150" y="76200"/>
                </a:cubicBezTo>
                <a:cubicBezTo>
                  <a:pt x="46891" y="89878"/>
                  <a:pt x="45044" y="108201"/>
                  <a:pt x="38100" y="123825"/>
                </a:cubicBezTo>
                <a:cubicBezTo>
                  <a:pt x="2947" y="202919"/>
                  <a:pt x="30596" y="115741"/>
                  <a:pt x="0" y="238125"/>
                </a:cubicBezTo>
                <a:cubicBezTo>
                  <a:pt x="6350" y="292100"/>
                  <a:pt x="477" y="348975"/>
                  <a:pt x="19050" y="400050"/>
                </a:cubicBezTo>
                <a:cubicBezTo>
                  <a:pt x="27524" y="423355"/>
                  <a:pt x="58665" y="430140"/>
                  <a:pt x="76200" y="447675"/>
                </a:cubicBezTo>
                <a:cubicBezTo>
                  <a:pt x="87425" y="458900"/>
                  <a:pt x="93550" y="474550"/>
                  <a:pt x="104775" y="485775"/>
                </a:cubicBezTo>
                <a:cubicBezTo>
                  <a:pt x="135128" y="516128"/>
                  <a:pt x="145765" y="513280"/>
                  <a:pt x="180975" y="533400"/>
                </a:cubicBezTo>
                <a:cubicBezTo>
                  <a:pt x="244371" y="569626"/>
                  <a:pt x="166917" y="538239"/>
                  <a:pt x="266700" y="571500"/>
                </a:cubicBezTo>
                <a:cubicBezTo>
                  <a:pt x="314325" y="568325"/>
                  <a:pt x="362771" y="571336"/>
                  <a:pt x="409575" y="561975"/>
                </a:cubicBezTo>
                <a:cubicBezTo>
                  <a:pt x="417781" y="560334"/>
                  <a:pt x="472241" y="523373"/>
                  <a:pt x="485775" y="514350"/>
                </a:cubicBezTo>
                <a:cubicBezTo>
                  <a:pt x="505381" y="455531"/>
                  <a:pt x="481633" y="515801"/>
                  <a:pt x="533400" y="438150"/>
                </a:cubicBezTo>
                <a:cubicBezTo>
                  <a:pt x="541276" y="426336"/>
                  <a:pt x="546100" y="412750"/>
                  <a:pt x="552450" y="400050"/>
                </a:cubicBezTo>
                <a:cubicBezTo>
                  <a:pt x="565397" y="309418"/>
                  <a:pt x="574919" y="283428"/>
                  <a:pt x="542925" y="171450"/>
                </a:cubicBezTo>
                <a:cubicBezTo>
                  <a:pt x="539192" y="158385"/>
                  <a:pt x="463677" y="99961"/>
                  <a:pt x="457200" y="95250"/>
                </a:cubicBezTo>
                <a:cubicBezTo>
                  <a:pt x="368419" y="30682"/>
                  <a:pt x="431978" y="73555"/>
                  <a:pt x="371475" y="47625"/>
                </a:cubicBezTo>
                <a:cubicBezTo>
                  <a:pt x="358424" y="42032"/>
                  <a:pt x="347150" y="32019"/>
                  <a:pt x="333375" y="28575"/>
                </a:cubicBezTo>
                <a:cubicBezTo>
                  <a:pt x="308542" y="22367"/>
                  <a:pt x="282424" y="23258"/>
                  <a:pt x="257175" y="19050"/>
                </a:cubicBezTo>
                <a:cubicBezTo>
                  <a:pt x="195405" y="8755"/>
                  <a:pt x="185737" y="3175"/>
                  <a:pt x="171450" y="0"/>
                </a:cubicBezTo>
                <a:close/>
              </a:path>
            </a:pathLst>
          </a:custGeom>
          <a:noFill/>
          <a:ln w="28575">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a:extLst>
              <a:ext uri="{FF2B5EF4-FFF2-40B4-BE49-F238E27FC236}">
                <a16:creationId xmlns:a16="http://schemas.microsoft.com/office/drawing/2014/main" id="{6587700E-2C7D-44DA-BCA8-7BD0734898F3}"/>
              </a:ext>
            </a:extLst>
          </p:cNvPr>
          <p:cNvCxnSpPr>
            <a:cxnSpLocks/>
            <a:stCxn id="8" idx="16"/>
          </p:cNvCxnSpPr>
          <p:nvPr/>
        </p:nvCxnSpPr>
        <p:spPr>
          <a:xfrm flipV="1">
            <a:off x="6619875" y="4159263"/>
            <a:ext cx="285750" cy="285750"/>
          </a:xfrm>
          <a:prstGeom prst="line">
            <a:avLst/>
          </a:prstGeom>
          <a:ln w="28575">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23D8DFDA-5874-4C7D-A519-BAC679F1A128}"/>
              </a:ext>
            </a:extLst>
          </p:cNvPr>
          <p:cNvCxnSpPr>
            <a:cxnSpLocks/>
            <a:endCxn id="8" idx="10"/>
          </p:cNvCxnSpPr>
          <p:nvPr/>
        </p:nvCxnSpPr>
        <p:spPr>
          <a:xfrm flipH="1" flipV="1">
            <a:off x="6429375" y="4921263"/>
            <a:ext cx="15570" cy="449458"/>
          </a:xfrm>
          <a:prstGeom prst="line">
            <a:avLst/>
          </a:prstGeom>
          <a:ln w="28575">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C1A8A778-B3A9-4004-9C25-DC8B7AD4FBC6}"/>
              </a:ext>
            </a:extLst>
          </p:cNvPr>
          <p:cNvCxnSpPr>
            <a:cxnSpLocks/>
            <a:endCxn id="8" idx="13"/>
          </p:cNvCxnSpPr>
          <p:nvPr/>
        </p:nvCxnSpPr>
        <p:spPr>
          <a:xfrm flipH="1" flipV="1">
            <a:off x="6696075" y="4787913"/>
            <a:ext cx="514350" cy="457200"/>
          </a:xfrm>
          <a:prstGeom prst="line">
            <a:avLst/>
          </a:prstGeom>
          <a:ln w="28575">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81215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A8D6540-6107-4988-A89F-6AE53BA42E60}"/>
              </a:ext>
            </a:extLst>
          </p:cNvPr>
          <p:cNvPicPr>
            <a:picLocks noChangeAspect="1"/>
          </p:cNvPicPr>
          <p:nvPr/>
        </p:nvPicPr>
        <p:blipFill>
          <a:blip r:embed="rId2"/>
          <a:stretch>
            <a:fillRect/>
          </a:stretch>
        </p:blipFill>
        <p:spPr>
          <a:xfrm>
            <a:off x="1612732" y="1985898"/>
            <a:ext cx="9039562" cy="3476755"/>
          </a:xfrm>
          <a:prstGeom prst="rect">
            <a:avLst/>
          </a:prstGeom>
        </p:spPr>
      </p:pic>
      <p:sp>
        <p:nvSpPr>
          <p:cNvPr id="4" name="文本框 3">
            <a:extLst>
              <a:ext uri="{FF2B5EF4-FFF2-40B4-BE49-F238E27FC236}">
                <a16:creationId xmlns:a16="http://schemas.microsoft.com/office/drawing/2014/main" id="{6CDEA51B-8519-42AB-B6B0-99BA4C1CA552}"/>
              </a:ext>
            </a:extLst>
          </p:cNvPr>
          <p:cNvSpPr txBox="1"/>
          <p:nvPr/>
        </p:nvSpPr>
        <p:spPr>
          <a:xfrm>
            <a:off x="450881" y="524360"/>
            <a:ext cx="11128094" cy="369332"/>
          </a:xfrm>
          <a:prstGeom prst="rect">
            <a:avLst/>
          </a:prstGeom>
          <a:noFill/>
        </p:spPr>
        <p:txBody>
          <a:bodyPr wrap="square" rtlCol="0">
            <a:spAutoFit/>
          </a:bodyPr>
          <a:lstStyle/>
          <a:p>
            <a:r>
              <a:rPr lang="en-US" altLang="zh-CN" sz="1800" dirty="0"/>
              <a:t>MISA: Modality-Invariant and -Specific Representations for Multimodal Sentiment Analysis. </a:t>
            </a:r>
            <a:endParaRPr lang="zh-CN" altLang="en-US" dirty="0">
              <a:latin typeface="HarmonyOS Sans SC" panose="00000500000000000000" pitchFamily="2" charset="-122"/>
              <a:ea typeface="HarmonyOS Sans SC" panose="00000500000000000000" pitchFamily="2" charset="-122"/>
            </a:endParaRPr>
          </a:p>
        </p:txBody>
      </p:sp>
      <p:pic>
        <p:nvPicPr>
          <p:cNvPr id="5" name="图片 4">
            <a:extLst>
              <a:ext uri="{FF2B5EF4-FFF2-40B4-BE49-F238E27FC236}">
                <a16:creationId xmlns:a16="http://schemas.microsoft.com/office/drawing/2014/main" id="{80D0875A-2C9D-4EC1-8ED1-CAD128FF74EA}"/>
              </a:ext>
            </a:extLst>
          </p:cNvPr>
          <p:cNvPicPr>
            <a:picLocks noChangeAspect="1"/>
          </p:cNvPicPr>
          <p:nvPr/>
        </p:nvPicPr>
        <p:blipFill>
          <a:blip r:embed="rId2"/>
          <a:stretch>
            <a:fillRect/>
          </a:stretch>
        </p:blipFill>
        <p:spPr>
          <a:xfrm>
            <a:off x="1612732" y="1985897"/>
            <a:ext cx="9039562" cy="3476755"/>
          </a:xfrm>
          <a:prstGeom prst="rect">
            <a:avLst/>
          </a:prstGeom>
        </p:spPr>
      </p:pic>
      <p:sp>
        <p:nvSpPr>
          <p:cNvPr id="6" name="文本框 5">
            <a:extLst>
              <a:ext uri="{FF2B5EF4-FFF2-40B4-BE49-F238E27FC236}">
                <a16:creationId xmlns:a16="http://schemas.microsoft.com/office/drawing/2014/main" id="{7089E166-BDCD-4C4F-9AF4-56952C1A0100}"/>
              </a:ext>
            </a:extLst>
          </p:cNvPr>
          <p:cNvSpPr txBox="1"/>
          <p:nvPr/>
        </p:nvSpPr>
        <p:spPr>
          <a:xfrm>
            <a:off x="1612732" y="1616564"/>
            <a:ext cx="1196944" cy="369332"/>
          </a:xfrm>
          <a:prstGeom prst="rect">
            <a:avLst/>
          </a:prstGeom>
          <a:noFill/>
        </p:spPr>
        <p:txBody>
          <a:bodyPr wrap="square" rtlCol="0">
            <a:spAutoFit/>
          </a:bodyPr>
          <a:lstStyle/>
          <a:p>
            <a:r>
              <a:rPr lang="zh-CN" altLang="en-US" dirty="0">
                <a:latin typeface="HarmonyOS Sans SC" panose="00000500000000000000" pitchFamily="2" charset="-122"/>
                <a:ea typeface="HarmonyOS Sans SC" panose="00000500000000000000" pitchFamily="2" charset="-122"/>
              </a:rPr>
              <a:t>模型框架</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10279662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A8D6540-6107-4988-A89F-6AE53BA42E60}"/>
              </a:ext>
            </a:extLst>
          </p:cNvPr>
          <p:cNvPicPr>
            <a:picLocks noChangeAspect="1"/>
          </p:cNvPicPr>
          <p:nvPr/>
        </p:nvPicPr>
        <p:blipFill>
          <a:blip r:embed="rId3">
            <a:alphaModFix amt="30000"/>
          </a:blip>
          <a:stretch>
            <a:fillRect/>
          </a:stretch>
        </p:blipFill>
        <p:spPr>
          <a:xfrm>
            <a:off x="450881" y="1133344"/>
            <a:ext cx="7826418" cy="3010161"/>
          </a:xfrm>
          <a:prstGeom prst="rect">
            <a:avLst/>
          </a:prstGeom>
          <a:effectLst>
            <a:innerShdw blurRad="63500">
              <a:schemeClr val="tx1"/>
            </a:innerShdw>
          </a:effectLst>
        </p:spPr>
      </p:pic>
      <p:sp>
        <p:nvSpPr>
          <p:cNvPr id="4" name="文本框 3">
            <a:extLst>
              <a:ext uri="{FF2B5EF4-FFF2-40B4-BE49-F238E27FC236}">
                <a16:creationId xmlns:a16="http://schemas.microsoft.com/office/drawing/2014/main" id="{6CDEA51B-8519-42AB-B6B0-99BA4C1CA552}"/>
              </a:ext>
            </a:extLst>
          </p:cNvPr>
          <p:cNvSpPr txBox="1"/>
          <p:nvPr/>
        </p:nvSpPr>
        <p:spPr>
          <a:xfrm>
            <a:off x="450881" y="524360"/>
            <a:ext cx="11128094" cy="369332"/>
          </a:xfrm>
          <a:prstGeom prst="rect">
            <a:avLst/>
          </a:prstGeom>
          <a:noFill/>
        </p:spPr>
        <p:txBody>
          <a:bodyPr wrap="square" rtlCol="0">
            <a:spAutoFit/>
          </a:bodyPr>
          <a:lstStyle/>
          <a:p>
            <a:r>
              <a:rPr lang="en-US" altLang="zh-CN" sz="1800" dirty="0"/>
              <a:t>MISA: Modality-Invariant and -Specific Representations for Multimodal Sentiment Analysis. </a:t>
            </a:r>
            <a:endParaRPr lang="zh-CN" altLang="en-US" dirty="0">
              <a:latin typeface="HarmonyOS Sans SC" panose="00000500000000000000" pitchFamily="2" charset="-122"/>
              <a:ea typeface="HarmonyOS Sans SC" panose="00000500000000000000" pitchFamily="2" charset="-122"/>
            </a:endParaRPr>
          </a:p>
        </p:txBody>
      </p:sp>
      <p:pic>
        <p:nvPicPr>
          <p:cNvPr id="5" name="图片 4">
            <a:extLst>
              <a:ext uri="{FF2B5EF4-FFF2-40B4-BE49-F238E27FC236}">
                <a16:creationId xmlns:a16="http://schemas.microsoft.com/office/drawing/2014/main" id="{415BC9AD-6211-41B3-877D-4ABB1BE46A52}"/>
              </a:ext>
            </a:extLst>
          </p:cNvPr>
          <p:cNvPicPr>
            <a:picLocks noChangeAspect="1"/>
          </p:cNvPicPr>
          <p:nvPr/>
        </p:nvPicPr>
        <p:blipFill rotWithShape="1">
          <a:blip r:embed="rId3"/>
          <a:srcRect l="46815" t="4118" r="39920" b="43040"/>
          <a:stretch/>
        </p:blipFill>
        <p:spPr>
          <a:xfrm>
            <a:off x="4114800" y="1257300"/>
            <a:ext cx="1038226" cy="1590676"/>
          </a:xfrm>
          <a:prstGeom prst="rect">
            <a:avLst/>
          </a:prstGeom>
        </p:spPr>
      </p:pic>
      <p:sp>
        <p:nvSpPr>
          <p:cNvPr id="6" name="文本框 5">
            <a:extLst>
              <a:ext uri="{FF2B5EF4-FFF2-40B4-BE49-F238E27FC236}">
                <a16:creationId xmlns:a16="http://schemas.microsoft.com/office/drawing/2014/main" id="{37057D1D-DF27-46F4-A309-64B0174074B4}"/>
              </a:ext>
            </a:extLst>
          </p:cNvPr>
          <p:cNvSpPr txBox="1"/>
          <p:nvPr/>
        </p:nvSpPr>
        <p:spPr>
          <a:xfrm>
            <a:off x="8517576" y="1550508"/>
            <a:ext cx="2900178" cy="338554"/>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提高模态不变特征间的相似性</a:t>
            </a:r>
          </a:p>
        </p:txBody>
      </p:sp>
      <p:sp>
        <p:nvSpPr>
          <p:cNvPr id="7" name="文本框 6">
            <a:extLst>
              <a:ext uri="{FF2B5EF4-FFF2-40B4-BE49-F238E27FC236}">
                <a16:creationId xmlns:a16="http://schemas.microsoft.com/office/drawing/2014/main" id="{EC5EBD46-F902-492D-9AD1-B4119706114C}"/>
              </a:ext>
            </a:extLst>
          </p:cNvPr>
          <p:cNvSpPr txBox="1"/>
          <p:nvPr/>
        </p:nvSpPr>
        <p:spPr>
          <a:xfrm>
            <a:off x="8517576" y="2053589"/>
            <a:ext cx="2900178" cy="523220"/>
          </a:xfrm>
          <a:prstGeom prst="rect">
            <a:avLst/>
          </a:prstGeom>
          <a:noFill/>
        </p:spPr>
        <p:txBody>
          <a:bodyPr wrap="square">
            <a:spAutoFit/>
          </a:bodyPr>
          <a:lstStyle/>
          <a:p>
            <a:r>
              <a:rPr lang="zh-CN" altLang="en-US" sz="1400" dirty="0"/>
              <a:t>使用</a:t>
            </a:r>
            <a:r>
              <a:rPr lang="en-US" altLang="zh-CN" sz="1400" dirty="0"/>
              <a:t>Central Moment Discrepancy (CMD)</a:t>
            </a:r>
            <a:endParaRPr lang="zh-CN" altLang="en-US" sz="1400" dirty="0"/>
          </a:p>
        </p:txBody>
      </p:sp>
      <p:pic>
        <p:nvPicPr>
          <p:cNvPr id="9" name="图片 8">
            <a:extLst>
              <a:ext uri="{FF2B5EF4-FFF2-40B4-BE49-F238E27FC236}">
                <a16:creationId xmlns:a16="http://schemas.microsoft.com/office/drawing/2014/main" id="{191775CE-9E1A-4B47-A31F-B0733BA35FD3}"/>
              </a:ext>
            </a:extLst>
          </p:cNvPr>
          <p:cNvPicPr>
            <a:picLocks noChangeAspect="1"/>
          </p:cNvPicPr>
          <p:nvPr/>
        </p:nvPicPr>
        <p:blipFill>
          <a:blip r:embed="rId4"/>
          <a:stretch>
            <a:fillRect/>
          </a:stretch>
        </p:blipFill>
        <p:spPr>
          <a:xfrm>
            <a:off x="8816945" y="2682175"/>
            <a:ext cx="2301439" cy="746825"/>
          </a:xfrm>
          <a:prstGeom prst="rect">
            <a:avLst/>
          </a:prstGeom>
        </p:spPr>
      </p:pic>
    </p:spTree>
    <p:extLst>
      <p:ext uri="{BB962C8B-B14F-4D97-AF65-F5344CB8AC3E}">
        <p14:creationId xmlns:p14="http://schemas.microsoft.com/office/powerpoint/2010/main" val="2369515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A8D6540-6107-4988-A89F-6AE53BA42E60}"/>
              </a:ext>
            </a:extLst>
          </p:cNvPr>
          <p:cNvPicPr>
            <a:picLocks noChangeAspect="1"/>
          </p:cNvPicPr>
          <p:nvPr/>
        </p:nvPicPr>
        <p:blipFill>
          <a:blip r:embed="rId3">
            <a:alphaModFix amt="30000"/>
          </a:blip>
          <a:stretch>
            <a:fillRect/>
          </a:stretch>
        </p:blipFill>
        <p:spPr>
          <a:xfrm>
            <a:off x="450881" y="1133344"/>
            <a:ext cx="7826418" cy="3010161"/>
          </a:xfrm>
          <a:prstGeom prst="rect">
            <a:avLst/>
          </a:prstGeom>
          <a:effectLst>
            <a:innerShdw blurRad="63500">
              <a:schemeClr val="tx1"/>
            </a:innerShdw>
          </a:effectLst>
        </p:spPr>
      </p:pic>
      <p:sp>
        <p:nvSpPr>
          <p:cNvPr id="4" name="文本框 3">
            <a:extLst>
              <a:ext uri="{FF2B5EF4-FFF2-40B4-BE49-F238E27FC236}">
                <a16:creationId xmlns:a16="http://schemas.microsoft.com/office/drawing/2014/main" id="{6CDEA51B-8519-42AB-B6B0-99BA4C1CA552}"/>
              </a:ext>
            </a:extLst>
          </p:cNvPr>
          <p:cNvSpPr txBox="1"/>
          <p:nvPr/>
        </p:nvSpPr>
        <p:spPr>
          <a:xfrm>
            <a:off x="450881" y="524360"/>
            <a:ext cx="11128094" cy="369332"/>
          </a:xfrm>
          <a:prstGeom prst="rect">
            <a:avLst/>
          </a:prstGeom>
          <a:noFill/>
        </p:spPr>
        <p:txBody>
          <a:bodyPr wrap="square" rtlCol="0">
            <a:spAutoFit/>
          </a:bodyPr>
          <a:lstStyle/>
          <a:p>
            <a:r>
              <a:rPr lang="en-US" altLang="zh-CN" sz="1800" dirty="0"/>
              <a:t>MISA: Modality-Invariant and -Specific Representations for Multimodal Sentiment Analysis. </a:t>
            </a:r>
            <a:endParaRPr lang="zh-CN" altLang="en-US" dirty="0">
              <a:latin typeface="HarmonyOS Sans SC" panose="00000500000000000000" pitchFamily="2" charset="-122"/>
              <a:ea typeface="HarmonyOS Sans SC" panose="00000500000000000000" pitchFamily="2" charset="-122"/>
            </a:endParaRPr>
          </a:p>
        </p:txBody>
      </p:sp>
      <p:pic>
        <p:nvPicPr>
          <p:cNvPr id="5" name="图片 4">
            <a:extLst>
              <a:ext uri="{FF2B5EF4-FFF2-40B4-BE49-F238E27FC236}">
                <a16:creationId xmlns:a16="http://schemas.microsoft.com/office/drawing/2014/main" id="{415BC9AD-6211-41B3-877D-4ABB1BE46A52}"/>
              </a:ext>
            </a:extLst>
          </p:cNvPr>
          <p:cNvPicPr>
            <a:picLocks noChangeAspect="1"/>
          </p:cNvPicPr>
          <p:nvPr/>
        </p:nvPicPr>
        <p:blipFill rotWithShape="1">
          <a:blip r:embed="rId3"/>
          <a:srcRect l="54848" t="4117" r="33348" b="12032"/>
          <a:stretch/>
        </p:blipFill>
        <p:spPr>
          <a:xfrm>
            <a:off x="4743449" y="1257299"/>
            <a:ext cx="923925" cy="2524125"/>
          </a:xfrm>
          <a:prstGeom prst="rect">
            <a:avLst/>
          </a:prstGeom>
        </p:spPr>
      </p:pic>
      <p:sp>
        <p:nvSpPr>
          <p:cNvPr id="6" name="文本框 5">
            <a:extLst>
              <a:ext uri="{FF2B5EF4-FFF2-40B4-BE49-F238E27FC236}">
                <a16:creationId xmlns:a16="http://schemas.microsoft.com/office/drawing/2014/main" id="{37057D1D-DF27-46F4-A309-64B0174074B4}"/>
              </a:ext>
            </a:extLst>
          </p:cNvPr>
          <p:cNvSpPr txBox="1"/>
          <p:nvPr/>
        </p:nvSpPr>
        <p:spPr>
          <a:xfrm>
            <a:off x="8517576" y="1550508"/>
            <a:ext cx="2900178" cy="338554"/>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提高模态不变特征间的相似性</a:t>
            </a:r>
          </a:p>
        </p:txBody>
      </p:sp>
      <p:sp>
        <p:nvSpPr>
          <p:cNvPr id="7" name="文本框 6">
            <a:extLst>
              <a:ext uri="{FF2B5EF4-FFF2-40B4-BE49-F238E27FC236}">
                <a16:creationId xmlns:a16="http://schemas.microsoft.com/office/drawing/2014/main" id="{EC5EBD46-F902-492D-9AD1-B4119706114C}"/>
              </a:ext>
            </a:extLst>
          </p:cNvPr>
          <p:cNvSpPr txBox="1"/>
          <p:nvPr/>
        </p:nvSpPr>
        <p:spPr>
          <a:xfrm>
            <a:off x="8517576" y="2053589"/>
            <a:ext cx="2900178" cy="523220"/>
          </a:xfrm>
          <a:prstGeom prst="rect">
            <a:avLst/>
          </a:prstGeom>
          <a:noFill/>
        </p:spPr>
        <p:txBody>
          <a:bodyPr wrap="square">
            <a:spAutoFit/>
          </a:bodyPr>
          <a:lstStyle/>
          <a:p>
            <a:r>
              <a:rPr lang="zh-CN" altLang="en-US" sz="1400" dirty="0"/>
              <a:t>使用</a:t>
            </a:r>
            <a:r>
              <a:rPr lang="en-US" altLang="zh-CN" sz="1400" dirty="0"/>
              <a:t>Central Moment Discrepancy (CMD)</a:t>
            </a:r>
            <a:endParaRPr lang="zh-CN" altLang="en-US" sz="1400" dirty="0"/>
          </a:p>
        </p:txBody>
      </p:sp>
      <p:pic>
        <p:nvPicPr>
          <p:cNvPr id="9" name="图片 8">
            <a:extLst>
              <a:ext uri="{FF2B5EF4-FFF2-40B4-BE49-F238E27FC236}">
                <a16:creationId xmlns:a16="http://schemas.microsoft.com/office/drawing/2014/main" id="{191775CE-9E1A-4B47-A31F-B0733BA35FD3}"/>
              </a:ext>
            </a:extLst>
          </p:cNvPr>
          <p:cNvPicPr>
            <a:picLocks noChangeAspect="1"/>
          </p:cNvPicPr>
          <p:nvPr/>
        </p:nvPicPr>
        <p:blipFill>
          <a:blip r:embed="rId4"/>
          <a:stretch>
            <a:fillRect/>
          </a:stretch>
        </p:blipFill>
        <p:spPr>
          <a:xfrm>
            <a:off x="8816945" y="2682175"/>
            <a:ext cx="2301439" cy="746825"/>
          </a:xfrm>
          <a:prstGeom prst="rect">
            <a:avLst/>
          </a:prstGeom>
        </p:spPr>
      </p:pic>
      <p:sp>
        <p:nvSpPr>
          <p:cNvPr id="8" name="文本框 7">
            <a:extLst>
              <a:ext uri="{FF2B5EF4-FFF2-40B4-BE49-F238E27FC236}">
                <a16:creationId xmlns:a16="http://schemas.microsoft.com/office/drawing/2014/main" id="{37DB5B2C-D90B-4FF2-A0A1-8860130487A6}"/>
              </a:ext>
            </a:extLst>
          </p:cNvPr>
          <p:cNvSpPr txBox="1"/>
          <p:nvPr/>
        </p:nvSpPr>
        <p:spPr>
          <a:xfrm>
            <a:off x="450881" y="4383157"/>
            <a:ext cx="5873719" cy="338554"/>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拉大</a:t>
            </a:r>
            <a:r>
              <a:rPr lang="en-US" altLang="zh-CN" sz="1600" dirty="0">
                <a:latin typeface="HarmonyOS Sans SC" panose="00000500000000000000" pitchFamily="2" charset="-122"/>
                <a:ea typeface="HarmonyOS Sans SC" panose="00000500000000000000" pitchFamily="2" charset="-122"/>
              </a:rPr>
              <a:t>modal-invariant</a:t>
            </a:r>
            <a:r>
              <a:rPr lang="zh-CN" altLang="en-US" sz="1600" dirty="0">
                <a:latin typeface="HarmonyOS Sans SC" panose="00000500000000000000" pitchFamily="2" charset="-122"/>
                <a:ea typeface="HarmonyOS Sans SC" panose="00000500000000000000" pitchFamily="2" charset="-122"/>
              </a:rPr>
              <a:t>表征和</a:t>
            </a:r>
            <a:r>
              <a:rPr lang="en-US" altLang="zh-CN" sz="1600" dirty="0">
                <a:latin typeface="HarmonyOS Sans SC" panose="00000500000000000000" pitchFamily="2" charset="-122"/>
                <a:ea typeface="HarmonyOS Sans SC" panose="00000500000000000000" pitchFamily="2" charset="-122"/>
              </a:rPr>
              <a:t>modal-specific</a:t>
            </a:r>
            <a:r>
              <a:rPr lang="zh-CN" altLang="en-US" sz="1600" dirty="0">
                <a:latin typeface="HarmonyOS Sans SC" panose="00000500000000000000" pitchFamily="2" charset="-122"/>
                <a:ea typeface="HarmonyOS Sans SC" panose="00000500000000000000" pitchFamily="2" charset="-122"/>
              </a:rPr>
              <a:t>表征之间的差异性</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10" name="文本框 9">
            <a:extLst>
              <a:ext uri="{FF2B5EF4-FFF2-40B4-BE49-F238E27FC236}">
                <a16:creationId xmlns:a16="http://schemas.microsoft.com/office/drawing/2014/main" id="{4B97D7A1-48D5-48B2-B060-A22F0B86E149}"/>
              </a:ext>
            </a:extLst>
          </p:cNvPr>
          <p:cNvSpPr txBox="1"/>
          <p:nvPr/>
        </p:nvSpPr>
        <p:spPr>
          <a:xfrm>
            <a:off x="450881" y="4721711"/>
            <a:ext cx="3159094"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MISA</a:t>
            </a:r>
            <a:r>
              <a:rPr lang="zh-CN" altLang="en-US" sz="1400" dirty="0">
                <a:latin typeface="HarmonyOS Sans SC" panose="00000500000000000000" pitchFamily="2" charset="-122"/>
                <a:ea typeface="HarmonyOS Sans SC" panose="00000500000000000000" pitchFamily="2" charset="-122"/>
              </a:rPr>
              <a:t>使得这些表征正交</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训练目标是</a:t>
            </a:r>
            <a:r>
              <a:rPr lang="en-US" altLang="zh-CN" sz="1400" dirty="0">
                <a:latin typeface="HarmonyOS Sans SC" panose="00000500000000000000" pitchFamily="2" charset="-122"/>
                <a:ea typeface="HarmonyOS Sans SC" panose="00000500000000000000" pitchFamily="2" charset="-122"/>
              </a:rPr>
              <a:t>:</a:t>
            </a:r>
            <a:endParaRPr lang="zh-CN" altLang="en-US" sz="1400" dirty="0">
              <a:latin typeface="HarmonyOS Sans SC" panose="00000500000000000000" pitchFamily="2" charset="-122"/>
              <a:ea typeface="HarmonyOS Sans SC" panose="00000500000000000000" pitchFamily="2" charset="-122"/>
            </a:endParaRPr>
          </a:p>
        </p:txBody>
      </p:sp>
      <p:pic>
        <p:nvPicPr>
          <p:cNvPr id="11" name="图片 10">
            <a:extLst>
              <a:ext uri="{FF2B5EF4-FFF2-40B4-BE49-F238E27FC236}">
                <a16:creationId xmlns:a16="http://schemas.microsoft.com/office/drawing/2014/main" id="{90A5A49F-3400-4719-859F-0221D47193B7}"/>
              </a:ext>
            </a:extLst>
          </p:cNvPr>
          <p:cNvPicPr>
            <a:picLocks noChangeAspect="1"/>
          </p:cNvPicPr>
          <p:nvPr/>
        </p:nvPicPr>
        <p:blipFill>
          <a:blip r:embed="rId5"/>
          <a:stretch>
            <a:fillRect/>
          </a:stretch>
        </p:blipFill>
        <p:spPr>
          <a:xfrm>
            <a:off x="1821694" y="5060265"/>
            <a:ext cx="3132091" cy="708721"/>
          </a:xfrm>
          <a:prstGeom prst="rect">
            <a:avLst/>
          </a:prstGeom>
        </p:spPr>
      </p:pic>
    </p:spTree>
    <p:extLst>
      <p:ext uri="{BB962C8B-B14F-4D97-AF65-F5344CB8AC3E}">
        <p14:creationId xmlns:p14="http://schemas.microsoft.com/office/powerpoint/2010/main" val="19036737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A8D6540-6107-4988-A89F-6AE53BA42E60}"/>
              </a:ext>
            </a:extLst>
          </p:cNvPr>
          <p:cNvPicPr>
            <a:picLocks noChangeAspect="1"/>
          </p:cNvPicPr>
          <p:nvPr/>
        </p:nvPicPr>
        <p:blipFill>
          <a:blip r:embed="rId3">
            <a:alphaModFix amt="30000"/>
          </a:blip>
          <a:stretch>
            <a:fillRect/>
          </a:stretch>
        </p:blipFill>
        <p:spPr>
          <a:xfrm>
            <a:off x="450881" y="1133344"/>
            <a:ext cx="7826418" cy="3010161"/>
          </a:xfrm>
          <a:prstGeom prst="rect">
            <a:avLst/>
          </a:prstGeom>
          <a:effectLst>
            <a:innerShdw blurRad="63500">
              <a:schemeClr val="tx1"/>
            </a:innerShdw>
          </a:effectLst>
        </p:spPr>
      </p:pic>
      <p:sp>
        <p:nvSpPr>
          <p:cNvPr id="4" name="文本框 3">
            <a:extLst>
              <a:ext uri="{FF2B5EF4-FFF2-40B4-BE49-F238E27FC236}">
                <a16:creationId xmlns:a16="http://schemas.microsoft.com/office/drawing/2014/main" id="{6CDEA51B-8519-42AB-B6B0-99BA4C1CA552}"/>
              </a:ext>
            </a:extLst>
          </p:cNvPr>
          <p:cNvSpPr txBox="1"/>
          <p:nvPr/>
        </p:nvSpPr>
        <p:spPr>
          <a:xfrm>
            <a:off x="450881" y="524360"/>
            <a:ext cx="11128094" cy="369332"/>
          </a:xfrm>
          <a:prstGeom prst="rect">
            <a:avLst/>
          </a:prstGeom>
          <a:noFill/>
        </p:spPr>
        <p:txBody>
          <a:bodyPr wrap="square" rtlCol="0">
            <a:spAutoFit/>
          </a:bodyPr>
          <a:lstStyle/>
          <a:p>
            <a:r>
              <a:rPr lang="en-US" altLang="zh-CN" sz="1800" dirty="0"/>
              <a:t>MISA: Modality-Invariant and -Specific Representations for Multimodal Sentiment Analysis. </a:t>
            </a:r>
            <a:endParaRPr lang="zh-CN" altLang="en-US" dirty="0">
              <a:latin typeface="HarmonyOS Sans SC" panose="00000500000000000000" pitchFamily="2" charset="-122"/>
              <a:ea typeface="HarmonyOS Sans SC" panose="00000500000000000000" pitchFamily="2" charset="-122"/>
            </a:endParaRPr>
          </a:p>
        </p:txBody>
      </p:sp>
      <p:pic>
        <p:nvPicPr>
          <p:cNvPr id="5" name="图片 4">
            <a:extLst>
              <a:ext uri="{FF2B5EF4-FFF2-40B4-BE49-F238E27FC236}">
                <a16:creationId xmlns:a16="http://schemas.microsoft.com/office/drawing/2014/main" id="{415BC9AD-6211-41B3-877D-4ABB1BE46A52}"/>
              </a:ext>
            </a:extLst>
          </p:cNvPr>
          <p:cNvPicPr>
            <a:picLocks noChangeAspect="1"/>
          </p:cNvPicPr>
          <p:nvPr/>
        </p:nvPicPr>
        <p:blipFill rotWithShape="1">
          <a:blip r:embed="rId3"/>
          <a:srcRect l="70181" t="13857" r="1709" b="43990"/>
          <a:stretch/>
        </p:blipFill>
        <p:spPr>
          <a:xfrm>
            <a:off x="5943599" y="1550508"/>
            <a:ext cx="2200275" cy="1268892"/>
          </a:xfrm>
          <a:prstGeom prst="rect">
            <a:avLst/>
          </a:prstGeom>
        </p:spPr>
      </p:pic>
      <p:sp>
        <p:nvSpPr>
          <p:cNvPr id="6" name="文本框 5">
            <a:extLst>
              <a:ext uri="{FF2B5EF4-FFF2-40B4-BE49-F238E27FC236}">
                <a16:creationId xmlns:a16="http://schemas.microsoft.com/office/drawing/2014/main" id="{37057D1D-DF27-46F4-A309-64B0174074B4}"/>
              </a:ext>
            </a:extLst>
          </p:cNvPr>
          <p:cNvSpPr txBox="1"/>
          <p:nvPr/>
        </p:nvSpPr>
        <p:spPr>
          <a:xfrm>
            <a:off x="8517576" y="1550508"/>
            <a:ext cx="2900178" cy="338554"/>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提高模态不变特征间的相似性</a:t>
            </a:r>
          </a:p>
        </p:txBody>
      </p:sp>
      <p:sp>
        <p:nvSpPr>
          <p:cNvPr id="7" name="文本框 6">
            <a:extLst>
              <a:ext uri="{FF2B5EF4-FFF2-40B4-BE49-F238E27FC236}">
                <a16:creationId xmlns:a16="http://schemas.microsoft.com/office/drawing/2014/main" id="{EC5EBD46-F902-492D-9AD1-B4119706114C}"/>
              </a:ext>
            </a:extLst>
          </p:cNvPr>
          <p:cNvSpPr txBox="1"/>
          <p:nvPr/>
        </p:nvSpPr>
        <p:spPr>
          <a:xfrm>
            <a:off x="8517576" y="2053589"/>
            <a:ext cx="2900178" cy="523220"/>
          </a:xfrm>
          <a:prstGeom prst="rect">
            <a:avLst/>
          </a:prstGeom>
          <a:noFill/>
        </p:spPr>
        <p:txBody>
          <a:bodyPr wrap="square">
            <a:spAutoFit/>
          </a:bodyPr>
          <a:lstStyle/>
          <a:p>
            <a:r>
              <a:rPr lang="zh-CN" altLang="en-US" sz="1400" dirty="0"/>
              <a:t>使用</a:t>
            </a:r>
            <a:r>
              <a:rPr lang="en-US" altLang="zh-CN" sz="1400" dirty="0"/>
              <a:t>Central Moment Discrepancy (CMD)</a:t>
            </a:r>
            <a:endParaRPr lang="zh-CN" altLang="en-US" sz="1400" dirty="0"/>
          </a:p>
        </p:txBody>
      </p:sp>
      <p:pic>
        <p:nvPicPr>
          <p:cNvPr id="9" name="图片 8">
            <a:extLst>
              <a:ext uri="{FF2B5EF4-FFF2-40B4-BE49-F238E27FC236}">
                <a16:creationId xmlns:a16="http://schemas.microsoft.com/office/drawing/2014/main" id="{191775CE-9E1A-4B47-A31F-B0733BA35FD3}"/>
              </a:ext>
            </a:extLst>
          </p:cNvPr>
          <p:cNvPicPr>
            <a:picLocks noChangeAspect="1"/>
          </p:cNvPicPr>
          <p:nvPr/>
        </p:nvPicPr>
        <p:blipFill>
          <a:blip r:embed="rId4"/>
          <a:stretch>
            <a:fillRect/>
          </a:stretch>
        </p:blipFill>
        <p:spPr>
          <a:xfrm>
            <a:off x="8816945" y="2682175"/>
            <a:ext cx="2301439" cy="746825"/>
          </a:xfrm>
          <a:prstGeom prst="rect">
            <a:avLst/>
          </a:prstGeom>
        </p:spPr>
      </p:pic>
      <p:sp>
        <p:nvSpPr>
          <p:cNvPr id="8" name="文本框 7">
            <a:extLst>
              <a:ext uri="{FF2B5EF4-FFF2-40B4-BE49-F238E27FC236}">
                <a16:creationId xmlns:a16="http://schemas.microsoft.com/office/drawing/2014/main" id="{37DB5B2C-D90B-4FF2-A0A1-8860130487A6}"/>
              </a:ext>
            </a:extLst>
          </p:cNvPr>
          <p:cNvSpPr txBox="1"/>
          <p:nvPr/>
        </p:nvSpPr>
        <p:spPr>
          <a:xfrm>
            <a:off x="450881" y="4383157"/>
            <a:ext cx="5873719" cy="338554"/>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拉大</a:t>
            </a:r>
            <a:r>
              <a:rPr lang="en-US" altLang="zh-CN" sz="1600" dirty="0">
                <a:latin typeface="HarmonyOS Sans SC" panose="00000500000000000000" pitchFamily="2" charset="-122"/>
                <a:ea typeface="HarmonyOS Sans SC" panose="00000500000000000000" pitchFamily="2" charset="-122"/>
              </a:rPr>
              <a:t>modal-invariant</a:t>
            </a:r>
            <a:r>
              <a:rPr lang="zh-CN" altLang="en-US" sz="1600" dirty="0">
                <a:latin typeface="HarmonyOS Sans SC" panose="00000500000000000000" pitchFamily="2" charset="-122"/>
                <a:ea typeface="HarmonyOS Sans SC" panose="00000500000000000000" pitchFamily="2" charset="-122"/>
              </a:rPr>
              <a:t>表征和</a:t>
            </a:r>
            <a:r>
              <a:rPr lang="en-US" altLang="zh-CN" sz="1600" dirty="0">
                <a:latin typeface="HarmonyOS Sans SC" panose="00000500000000000000" pitchFamily="2" charset="-122"/>
                <a:ea typeface="HarmonyOS Sans SC" panose="00000500000000000000" pitchFamily="2" charset="-122"/>
              </a:rPr>
              <a:t>modal-specific</a:t>
            </a:r>
            <a:r>
              <a:rPr lang="zh-CN" altLang="en-US" sz="1600" dirty="0">
                <a:latin typeface="HarmonyOS Sans SC" panose="00000500000000000000" pitchFamily="2" charset="-122"/>
                <a:ea typeface="HarmonyOS Sans SC" panose="00000500000000000000" pitchFamily="2" charset="-122"/>
              </a:rPr>
              <a:t>表征之间的差异性</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10" name="文本框 9">
            <a:extLst>
              <a:ext uri="{FF2B5EF4-FFF2-40B4-BE49-F238E27FC236}">
                <a16:creationId xmlns:a16="http://schemas.microsoft.com/office/drawing/2014/main" id="{4B97D7A1-48D5-48B2-B060-A22F0B86E149}"/>
              </a:ext>
            </a:extLst>
          </p:cNvPr>
          <p:cNvSpPr txBox="1"/>
          <p:nvPr/>
        </p:nvSpPr>
        <p:spPr>
          <a:xfrm>
            <a:off x="450881" y="4721711"/>
            <a:ext cx="3159094"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MISA</a:t>
            </a:r>
            <a:r>
              <a:rPr lang="zh-CN" altLang="en-US" sz="1400" dirty="0">
                <a:latin typeface="HarmonyOS Sans SC" panose="00000500000000000000" pitchFamily="2" charset="-122"/>
                <a:ea typeface="HarmonyOS Sans SC" panose="00000500000000000000" pitchFamily="2" charset="-122"/>
              </a:rPr>
              <a:t>使得这些表征正交</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训练目标是</a:t>
            </a:r>
            <a:r>
              <a:rPr lang="en-US" altLang="zh-CN" sz="1400" dirty="0">
                <a:latin typeface="HarmonyOS Sans SC" panose="00000500000000000000" pitchFamily="2" charset="-122"/>
                <a:ea typeface="HarmonyOS Sans SC" panose="00000500000000000000" pitchFamily="2" charset="-122"/>
              </a:rPr>
              <a:t>:</a:t>
            </a:r>
            <a:endParaRPr lang="zh-CN" altLang="en-US" sz="1400" dirty="0">
              <a:latin typeface="HarmonyOS Sans SC" panose="00000500000000000000" pitchFamily="2" charset="-122"/>
              <a:ea typeface="HarmonyOS Sans SC" panose="00000500000000000000" pitchFamily="2" charset="-122"/>
            </a:endParaRPr>
          </a:p>
        </p:txBody>
      </p:sp>
      <p:pic>
        <p:nvPicPr>
          <p:cNvPr id="11" name="图片 10">
            <a:extLst>
              <a:ext uri="{FF2B5EF4-FFF2-40B4-BE49-F238E27FC236}">
                <a16:creationId xmlns:a16="http://schemas.microsoft.com/office/drawing/2014/main" id="{90A5A49F-3400-4719-859F-0221D47193B7}"/>
              </a:ext>
            </a:extLst>
          </p:cNvPr>
          <p:cNvPicPr>
            <a:picLocks noChangeAspect="1"/>
          </p:cNvPicPr>
          <p:nvPr/>
        </p:nvPicPr>
        <p:blipFill>
          <a:blip r:embed="rId5"/>
          <a:stretch>
            <a:fillRect/>
          </a:stretch>
        </p:blipFill>
        <p:spPr>
          <a:xfrm>
            <a:off x="1821694" y="5060265"/>
            <a:ext cx="3132091" cy="708721"/>
          </a:xfrm>
          <a:prstGeom prst="rect">
            <a:avLst/>
          </a:prstGeom>
        </p:spPr>
      </p:pic>
      <p:sp>
        <p:nvSpPr>
          <p:cNvPr id="12" name="文本框 11">
            <a:extLst>
              <a:ext uri="{FF2B5EF4-FFF2-40B4-BE49-F238E27FC236}">
                <a16:creationId xmlns:a16="http://schemas.microsoft.com/office/drawing/2014/main" id="{77E2FF76-8D1A-4583-B4CD-C77CFB83B7B4}"/>
              </a:ext>
            </a:extLst>
          </p:cNvPr>
          <p:cNvSpPr txBox="1"/>
          <p:nvPr/>
        </p:nvSpPr>
        <p:spPr>
          <a:xfrm>
            <a:off x="6324601" y="4391392"/>
            <a:ext cx="3159094" cy="338554"/>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重构表征</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避免学到</a:t>
            </a:r>
            <a:r>
              <a:rPr lang="en-US" altLang="zh-CN" sz="1600" dirty="0">
                <a:latin typeface="HarmonyOS Sans SC" panose="00000500000000000000" pitchFamily="2" charset="-122"/>
                <a:ea typeface="HarmonyOS Sans SC" panose="00000500000000000000" pitchFamily="2" charset="-122"/>
              </a:rPr>
              <a:t>trivial</a:t>
            </a:r>
            <a:r>
              <a:rPr lang="zh-CN" altLang="en-US" sz="1600" dirty="0">
                <a:latin typeface="HarmonyOS Sans SC" panose="00000500000000000000" pitchFamily="2" charset="-122"/>
                <a:ea typeface="HarmonyOS Sans SC" panose="00000500000000000000" pitchFamily="2" charset="-122"/>
              </a:rPr>
              <a:t>的表征</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37425509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A8D6540-6107-4988-A89F-6AE53BA42E60}"/>
              </a:ext>
            </a:extLst>
          </p:cNvPr>
          <p:cNvPicPr>
            <a:picLocks noChangeAspect="1"/>
          </p:cNvPicPr>
          <p:nvPr/>
        </p:nvPicPr>
        <p:blipFill>
          <a:blip r:embed="rId3">
            <a:alphaModFix amt="30000"/>
          </a:blip>
          <a:stretch>
            <a:fillRect/>
          </a:stretch>
        </p:blipFill>
        <p:spPr>
          <a:xfrm>
            <a:off x="450881" y="1133344"/>
            <a:ext cx="7826418" cy="3010161"/>
          </a:xfrm>
          <a:prstGeom prst="rect">
            <a:avLst/>
          </a:prstGeom>
          <a:effectLst>
            <a:innerShdw blurRad="63500">
              <a:schemeClr val="tx1"/>
            </a:innerShdw>
          </a:effectLst>
        </p:spPr>
      </p:pic>
      <p:sp>
        <p:nvSpPr>
          <p:cNvPr id="4" name="文本框 3">
            <a:extLst>
              <a:ext uri="{FF2B5EF4-FFF2-40B4-BE49-F238E27FC236}">
                <a16:creationId xmlns:a16="http://schemas.microsoft.com/office/drawing/2014/main" id="{6CDEA51B-8519-42AB-B6B0-99BA4C1CA552}"/>
              </a:ext>
            </a:extLst>
          </p:cNvPr>
          <p:cNvSpPr txBox="1"/>
          <p:nvPr/>
        </p:nvSpPr>
        <p:spPr>
          <a:xfrm>
            <a:off x="450881" y="524360"/>
            <a:ext cx="11128094" cy="369332"/>
          </a:xfrm>
          <a:prstGeom prst="rect">
            <a:avLst/>
          </a:prstGeom>
          <a:noFill/>
        </p:spPr>
        <p:txBody>
          <a:bodyPr wrap="square" rtlCol="0">
            <a:spAutoFit/>
          </a:bodyPr>
          <a:lstStyle/>
          <a:p>
            <a:r>
              <a:rPr lang="en-US" altLang="zh-CN" sz="1800" dirty="0"/>
              <a:t>MISA: Modality-Invariant and -Specific Representations for Multimodal Sentiment Analysis. </a:t>
            </a:r>
            <a:endParaRPr lang="zh-CN" altLang="en-US" dirty="0">
              <a:latin typeface="HarmonyOS Sans SC" panose="00000500000000000000" pitchFamily="2" charset="-122"/>
              <a:ea typeface="HarmonyOS Sans SC" panose="00000500000000000000" pitchFamily="2" charset="-122"/>
            </a:endParaRPr>
          </a:p>
        </p:txBody>
      </p:sp>
      <p:pic>
        <p:nvPicPr>
          <p:cNvPr id="5" name="图片 4">
            <a:extLst>
              <a:ext uri="{FF2B5EF4-FFF2-40B4-BE49-F238E27FC236}">
                <a16:creationId xmlns:a16="http://schemas.microsoft.com/office/drawing/2014/main" id="{415BC9AD-6211-41B3-877D-4ABB1BE46A52}"/>
              </a:ext>
            </a:extLst>
          </p:cNvPr>
          <p:cNvPicPr>
            <a:picLocks noChangeAspect="1"/>
          </p:cNvPicPr>
          <p:nvPr/>
        </p:nvPicPr>
        <p:blipFill rotWithShape="1">
          <a:blip r:embed="rId3"/>
          <a:srcRect l="70181" t="55693" r="1709" b="2266"/>
          <a:stretch/>
        </p:blipFill>
        <p:spPr>
          <a:xfrm>
            <a:off x="5943599" y="2809874"/>
            <a:ext cx="2200275" cy="1265505"/>
          </a:xfrm>
          <a:prstGeom prst="rect">
            <a:avLst/>
          </a:prstGeom>
        </p:spPr>
      </p:pic>
      <p:sp>
        <p:nvSpPr>
          <p:cNvPr id="6" name="文本框 5">
            <a:extLst>
              <a:ext uri="{FF2B5EF4-FFF2-40B4-BE49-F238E27FC236}">
                <a16:creationId xmlns:a16="http://schemas.microsoft.com/office/drawing/2014/main" id="{37057D1D-DF27-46F4-A309-64B0174074B4}"/>
              </a:ext>
            </a:extLst>
          </p:cNvPr>
          <p:cNvSpPr txBox="1"/>
          <p:nvPr/>
        </p:nvSpPr>
        <p:spPr>
          <a:xfrm>
            <a:off x="8517576" y="1550508"/>
            <a:ext cx="2900178" cy="338554"/>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提高模态不变特征间的相似性</a:t>
            </a:r>
          </a:p>
        </p:txBody>
      </p:sp>
      <p:sp>
        <p:nvSpPr>
          <p:cNvPr id="7" name="文本框 6">
            <a:extLst>
              <a:ext uri="{FF2B5EF4-FFF2-40B4-BE49-F238E27FC236}">
                <a16:creationId xmlns:a16="http://schemas.microsoft.com/office/drawing/2014/main" id="{EC5EBD46-F902-492D-9AD1-B4119706114C}"/>
              </a:ext>
            </a:extLst>
          </p:cNvPr>
          <p:cNvSpPr txBox="1"/>
          <p:nvPr/>
        </p:nvSpPr>
        <p:spPr>
          <a:xfrm>
            <a:off x="8517576" y="2053589"/>
            <a:ext cx="2900178" cy="523220"/>
          </a:xfrm>
          <a:prstGeom prst="rect">
            <a:avLst/>
          </a:prstGeom>
          <a:noFill/>
        </p:spPr>
        <p:txBody>
          <a:bodyPr wrap="square">
            <a:spAutoFit/>
          </a:bodyPr>
          <a:lstStyle/>
          <a:p>
            <a:r>
              <a:rPr lang="zh-CN" altLang="en-US" sz="1400" dirty="0"/>
              <a:t>使用</a:t>
            </a:r>
            <a:r>
              <a:rPr lang="en-US" altLang="zh-CN" sz="1400" dirty="0"/>
              <a:t>Central Moment Discrepancy (CMD)</a:t>
            </a:r>
            <a:endParaRPr lang="zh-CN" altLang="en-US" sz="1400" dirty="0"/>
          </a:p>
        </p:txBody>
      </p:sp>
      <p:pic>
        <p:nvPicPr>
          <p:cNvPr id="9" name="图片 8">
            <a:extLst>
              <a:ext uri="{FF2B5EF4-FFF2-40B4-BE49-F238E27FC236}">
                <a16:creationId xmlns:a16="http://schemas.microsoft.com/office/drawing/2014/main" id="{191775CE-9E1A-4B47-A31F-B0733BA35FD3}"/>
              </a:ext>
            </a:extLst>
          </p:cNvPr>
          <p:cNvPicPr>
            <a:picLocks noChangeAspect="1"/>
          </p:cNvPicPr>
          <p:nvPr/>
        </p:nvPicPr>
        <p:blipFill>
          <a:blip r:embed="rId4"/>
          <a:stretch>
            <a:fillRect/>
          </a:stretch>
        </p:blipFill>
        <p:spPr>
          <a:xfrm>
            <a:off x="8816945" y="2682175"/>
            <a:ext cx="2301439" cy="746825"/>
          </a:xfrm>
          <a:prstGeom prst="rect">
            <a:avLst/>
          </a:prstGeom>
        </p:spPr>
      </p:pic>
      <p:sp>
        <p:nvSpPr>
          <p:cNvPr id="8" name="文本框 7">
            <a:extLst>
              <a:ext uri="{FF2B5EF4-FFF2-40B4-BE49-F238E27FC236}">
                <a16:creationId xmlns:a16="http://schemas.microsoft.com/office/drawing/2014/main" id="{37DB5B2C-D90B-4FF2-A0A1-8860130487A6}"/>
              </a:ext>
            </a:extLst>
          </p:cNvPr>
          <p:cNvSpPr txBox="1"/>
          <p:nvPr/>
        </p:nvSpPr>
        <p:spPr>
          <a:xfrm>
            <a:off x="450881" y="4383157"/>
            <a:ext cx="5873719" cy="338554"/>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拉大</a:t>
            </a:r>
            <a:r>
              <a:rPr lang="en-US" altLang="zh-CN" sz="1600" dirty="0">
                <a:latin typeface="HarmonyOS Sans SC" panose="00000500000000000000" pitchFamily="2" charset="-122"/>
                <a:ea typeface="HarmonyOS Sans SC" panose="00000500000000000000" pitchFamily="2" charset="-122"/>
              </a:rPr>
              <a:t>modal-invariant</a:t>
            </a:r>
            <a:r>
              <a:rPr lang="zh-CN" altLang="en-US" sz="1600" dirty="0">
                <a:latin typeface="HarmonyOS Sans SC" panose="00000500000000000000" pitchFamily="2" charset="-122"/>
                <a:ea typeface="HarmonyOS Sans SC" panose="00000500000000000000" pitchFamily="2" charset="-122"/>
              </a:rPr>
              <a:t>表征和</a:t>
            </a:r>
            <a:r>
              <a:rPr lang="en-US" altLang="zh-CN" sz="1600" dirty="0">
                <a:latin typeface="HarmonyOS Sans SC" panose="00000500000000000000" pitchFamily="2" charset="-122"/>
                <a:ea typeface="HarmonyOS Sans SC" panose="00000500000000000000" pitchFamily="2" charset="-122"/>
              </a:rPr>
              <a:t>modal-specific</a:t>
            </a:r>
            <a:r>
              <a:rPr lang="zh-CN" altLang="en-US" sz="1600" dirty="0">
                <a:latin typeface="HarmonyOS Sans SC" panose="00000500000000000000" pitchFamily="2" charset="-122"/>
                <a:ea typeface="HarmonyOS Sans SC" panose="00000500000000000000" pitchFamily="2" charset="-122"/>
              </a:rPr>
              <a:t>表征之间的差异性</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10" name="文本框 9">
            <a:extLst>
              <a:ext uri="{FF2B5EF4-FFF2-40B4-BE49-F238E27FC236}">
                <a16:creationId xmlns:a16="http://schemas.microsoft.com/office/drawing/2014/main" id="{4B97D7A1-48D5-48B2-B060-A22F0B86E149}"/>
              </a:ext>
            </a:extLst>
          </p:cNvPr>
          <p:cNvSpPr txBox="1"/>
          <p:nvPr/>
        </p:nvSpPr>
        <p:spPr>
          <a:xfrm>
            <a:off x="450881" y="4721711"/>
            <a:ext cx="3159094"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MISA</a:t>
            </a:r>
            <a:r>
              <a:rPr lang="zh-CN" altLang="en-US" sz="1400" dirty="0">
                <a:latin typeface="HarmonyOS Sans SC" panose="00000500000000000000" pitchFamily="2" charset="-122"/>
                <a:ea typeface="HarmonyOS Sans SC" panose="00000500000000000000" pitchFamily="2" charset="-122"/>
              </a:rPr>
              <a:t>使得这些表征正交</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训练目标是</a:t>
            </a:r>
            <a:r>
              <a:rPr lang="en-US" altLang="zh-CN" sz="1400" dirty="0">
                <a:latin typeface="HarmonyOS Sans SC" panose="00000500000000000000" pitchFamily="2" charset="-122"/>
                <a:ea typeface="HarmonyOS Sans SC" panose="00000500000000000000" pitchFamily="2" charset="-122"/>
              </a:rPr>
              <a:t>:</a:t>
            </a:r>
            <a:endParaRPr lang="zh-CN" altLang="en-US" sz="1400" dirty="0">
              <a:latin typeface="HarmonyOS Sans SC" panose="00000500000000000000" pitchFamily="2" charset="-122"/>
              <a:ea typeface="HarmonyOS Sans SC" panose="00000500000000000000" pitchFamily="2" charset="-122"/>
            </a:endParaRPr>
          </a:p>
        </p:txBody>
      </p:sp>
      <p:pic>
        <p:nvPicPr>
          <p:cNvPr id="11" name="图片 10">
            <a:extLst>
              <a:ext uri="{FF2B5EF4-FFF2-40B4-BE49-F238E27FC236}">
                <a16:creationId xmlns:a16="http://schemas.microsoft.com/office/drawing/2014/main" id="{90A5A49F-3400-4719-859F-0221D47193B7}"/>
              </a:ext>
            </a:extLst>
          </p:cNvPr>
          <p:cNvPicPr>
            <a:picLocks noChangeAspect="1"/>
          </p:cNvPicPr>
          <p:nvPr/>
        </p:nvPicPr>
        <p:blipFill>
          <a:blip r:embed="rId5"/>
          <a:stretch>
            <a:fillRect/>
          </a:stretch>
        </p:blipFill>
        <p:spPr>
          <a:xfrm>
            <a:off x="1821694" y="5060265"/>
            <a:ext cx="3132091" cy="708721"/>
          </a:xfrm>
          <a:prstGeom prst="rect">
            <a:avLst/>
          </a:prstGeom>
        </p:spPr>
      </p:pic>
      <p:sp>
        <p:nvSpPr>
          <p:cNvPr id="12" name="文本框 11">
            <a:extLst>
              <a:ext uri="{FF2B5EF4-FFF2-40B4-BE49-F238E27FC236}">
                <a16:creationId xmlns:a16="http://schemas.microsoft.com/office/drawing/2014/main" id="{77E2FF76-8D1A-4583-B4CD-C77CFB83B7B4}"/>
              </a:ext>
            </a:extLst>
          </p:cNvPr>
          <p:cNvSpPr txBox="1"/>
          <p:nvPr/>
        </p:nvSpPr>
        <p:spPr>
          <a:xfrm>
            <a:off x="6324601" y="4391392"/>
            <a:ext cx="3159094" cy="338554"/>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重构表征</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避免学到</a:t>
            </a:r>
            <a:r>
              <a:rPr lang="en-US" altLang="zh-CN" sz="1600" dirty="0">
                <a:latin typeface="HarmonyOS Sans SC" panose="00000500000000000000" pitchFamily="2" charset="-122"/>
                <a:ea typeface="HarmonyOS Sans SC" panose="00000500000000000000" pitchFamily="2" charset="-122"/>
              </a:rPr>
              <a:t>trivial</a:t>
            </a:r>
            <a:r>
              <a:rPr lang="zh-CN" altLang="en-US" sz="1600" dirty="0">
                <a:latin typeface="HarmonyOS Sans SC" panose="00000500000000000000" pitchFamily="2" charset="-122"/>
                <a:ea typeface="HarmonyOS Sans SC" panose="00000500000000000000" pitchFamily="2" charset="-122"/>
              </a:rPr>
              <a:t>的表征</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13" name="文本框 12">
            <a:extLst>
              <a:ext uri="{FF2B5EF4-FFF2-40B4-BE49-F238E27FC236}">
                <a16:creationId xmlns:a16="http://schemas.microsoft.com/office/drawing/2014/main" id="{A1C7B16D-3094-4E90-AAC9-7DF7FB798B19}"/>
              </a:ext>
            </a:extLst>
          </p:cNvPr>
          <p:cNvSpPr txBox="1"/>
          <p:nvPr/>
        </p:nvSpPr>
        <p:spPr>
          <a:xfrm>
            <a:off x="6324601" y="4936253"/>
            <a:ext cx="5416518" cy="584775"/>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模态融合</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将学习到的六个表征用</a:t>
            </a:r>
            <a:r>
              <a:rPr lang="en-US" altLang="zh-CN" sz="1600" dirty="0">
                <a:latin typeface="HarmonyOS Sans SC" panose="00000500000000000000" pitchFamily="2" charset="-122"/>
                <a:ea typeface="HarmonyOS Sans SC" panose="00000500000000000000" pitchFamily="2" charset="-122"/>
              </a:rPr>
              <a:t>transformer encoder</a:t>
            </a:r>
            <a:r>
              <a:rPr lang="zh-CN" altLang="en-US" sz="1600" dirty="0">
                <a:latin typeface="HarmonyOS Sans SC" panose="00000500000000000000" pitchFamily="2" charset="-122"/>
                <a:ea typeface="HarmonyOS Sans SC" panose="00000500000000000000" pitchFamily="2" charset="-122"/>
              </a:rPr>
              <a:t>进行融合</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27047467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alpha val="73000"/>
          </a:schemeClr>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E6A5653-9CA3-4C91-9473-2BD40A6AAA76}"/>
              </a:ext>
            </a:extLst>
          </p:cNvPr>
          <p:cNvSpPr txBox="1"/>
          <p:nvPr/>
        </p:nvSpPr>
        <p:spPr>
          <a:xfrm>
            <a:off x="450881" y="524360"/>
            <a:ext cx="11128094" cy="369332"/>
          </a:xfrm>
          <a:prstGeom prst="rect">
            <a:avLst/>
          </a:prstGeom>
          <a:noFill/>
        </p:spPr>
        <p:txBody>
          <a:bodyPr wrap="square" rtlCol="0">
            <a:spAutoFit/>
          </a:bodyPr>
          <a:lstStyle/>
          <a:p>
            <a:r>
              <a:rPr lang="en-US" altLang="zh-CN" sz="1800" dirty="0"/>
              <a:t>MISA: Modality-Invariant and -Specific Representations for Multimodal Sentiment Analysis. </a:t>
            </a:r>
            <a:endParaRPr lang="zh-CN" altLang="en-US"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210300EF-9143-4026-9A8A-9FE30FAD330D}"/>
              </a:ext>
            </a:extLst>
          </p:cNvPr>
          <p:cNvSpPr txBox="1"/>
          <p:nvPr/>
        </p:nvSpPr>
        <p:spPr>
          <a:xfrm>
            <a:off x="679481" y="1144657"/>
            <a:ext cx="5873719" cy="338554"/>
          </a:xfrm>
          <a:prstGeom prst="rect">
            <a:avLst/>
          </a:prstGeom>
          <a:noFill/>
        </p:spPr>
        <p:txBody>
          <a:bodyPr wrap="square" rtlCol="0">
            <a:spAutoFit/>
          </a:bodyPr>
          <a:lstStyle/>
          <a:p>
            <a:r>
              <a:rPr lang="en-US" altLang="zh-CN" sz="1600" dirty="0">
                <a:latin typeface="HarmonyOS Sans SC" panose="00000500000000000000" pitchFamily="2" charset="-122"/>
                <a:ea typeface="HarmonyOS Sans SC" panose="00000500000000000000" pitchFamily="2" charset="-122"/>
              </a:rPr>
              <a:t>Something weird:</a:t>
            </a:r>
            <a:endParaRPr lang="zh-CN" altLang="en-US" sz="1600" dirty="0">
              <a:latin typeface="HarmonyOS Sans SC" panose="00000500000000000000" pitchFamily="2" charset="-122"/>
              <a:ea typeface="HarmonyOS Sans SC" panose="00000500000000000000" pitchFamily="2" charset="-122"/>
            </a:endParaRPr>
          </a:p>
        </p:txBody>
      </p:sp>
      <p:pic>
        <p:nvPicPr>
          <p:cNvPr id="5" name="图片 4">
            <a:extLst>
              <a:ext uri="{FF2B5EF4-FFF2-40B4-BE49-F238E27FC236}">
                <a16:creationId xmlns:a16="http://schemas.microsoft.com/office/drawing/2014/main" id="{D001CB30-4443-4359-8360-FB162483C354}"/>
              </a:ext>
            </a:extLst>
          </p:cNvPr>
          <p:cNvPicPr>
            <a:picLocks noChangeAspect="1"/>
          </p:cNvPicPr>
          <p:nvPr/>
        </p:nvPicPr>
        <p:blipFill>
          <a:blip r:embed="rId3">
            <a:alphaModFix amt="47000"/>
          </a:blip>
          <a:stretch>
            <a:fillRect/>
          </a:stretch>
        </p:blipFill>
        <p:spPr>
          <a:xfrm>
            <a:off x="799641" y="2398273"/>
            <a:ext cx="5296359" cy="2804403"/>
          </a:xfrm>
          <a:prstGeom prst="rect">
            <a:avLst/>
          </a:prstGeom>
          <a:solidFill>
            <a:schemeClr val="tx1"/>
          </a:solidFill>
          <a:effectLst>
            <a:innerShdw blurRad="114300">
              <a:prstClr val="black"/>
            </a:innerShdw>
          </a:effectLst>
        </p:spPr>
      </p:pic>
      <p:pic>
        <p:nvPicPr>
          <p:cNvPr id="6" name="图片 5">
            <a:extLst>
              <a:ext uri="{FF2B5EF4-FFF2-40B4-BE49-F238E27FC236}">
                <a16:creationId xmlns:a16="http://schemas.microsoft.com/office/drawing/2014/main" id="{9AFE4D12-B0E7-40BE-B828-05DA4544BC01}"/>
              </a:ext>
            </a:extLst>
          </p:cNvPr>
          <p:cNvPicPr>
            <a:picLocks noChangeAspect="1"/>
          </p:cNvPicPr>
          <p:nvPr/>
        </p:nvPicPr>
        <p:blipFill rotWithShape="1">
          <a:blip r:embed="rId3"/>
          <a:srcRect l="1557" t="71058" r="1868" b="2450"/>
          <a:stretch/>
        </p:blipFill>
        <p:spPr>
          <a:xfrm>
            <a:off x="882160" y="4391025"/>
            <a:ext cx="5114925" cy="742950"/>
          </a:xfrm>
          <a:prstGeom prst="rect">
            <a:avLst/>
          </a:prstGeom>
        </p:spPr>
      </p:pic>
      <p:sp>
        <p:nvSpPr>
          <p:cNvPr id="7" name="文本框 6">
            <a:extLst>
              <a:ext uri="{FF2B5EF4-FFF2-40B4-BE49-F238E27FC236}">
                <a16:creationId xmlns:a16="http://schemas.microsoft.com/office/drawing/2014/main" id="{F9C47E73-C6CB-4486-93A4-EE953C82DADF}"/>
              </a:ext>
            </a:extLst>
          </p:cNvPr>
          <p:cNvSpPr txBox="1"/>
          <p:nvPr/>
        </p:nvSpPr>
        <p:spPr>
          <a:xfrm>
            <a:off x="6336322" y="2398273"/>
            <a:ext cx="4464019" cy="1323439"/>
          </a:xfrm>
          <a:prstGeom prst="rect">
            <a:avLst/>
          </a:prstGeom>
          <a:noFill/>
        </p:spPr>
        <p:txBody>
          <a:bodyPr wrap="square" rtlCol="0">
            <a:spAutoFit/>
          </a:bodyPr>
          <a:lstStyle/>
          <a:p>
            <a:r>
              <a:rPr lang="en-US" altLang="zh-CN" sz="1600" dirty="0">
                <a:latin typeface="HarmonyOS Sans SC" panose="00000500000000000000" pitchFamily="2" charset="-122"/>
                <a:ea typeface="HarmonyOS Sans SC" panose="00000500000000000000" pitchFamily="2" charset="-122"/>
              </a:rPr>
              <a:t>Base</a:t>
            </a:r>
            <a:r>
              <a:rPr lang="zh-CN" altLang="en-US" sz="1600" dirty="0">
                <a:latin typeface="HarmonyOS Sans SC" panose="00000500000000000000" pitchFamily="2" charset="-122"/>
                <a:ea typeface="HarmonyOS Sans SC" panose="00000500000000000000" pitchFamily="2" charset="-122"/>
              </a:rPr>
              <a:t>是没有任何表征学习的模型</a:t>
            </a:r>
            <a:r>
              <a:rPr lang="en-US" altLang="zh-CN" sz="1600" dirty="0">
                <a:latin typeface="HarmonyOS Sans SC" panose="00000500000000000000" pitchFamily="2" charset="-122"/>
                <a:ea typeface="HarmonyOS Sans SC" panose="00000500000000000000" pitchFamily="2" charset="-122"/>
              </a:rPr>
              <a:t>. </a:t>
            </a:r>
          </a:p>
          <a:p>
            <a:r>
              <a:rPr lang="en-US" altLang="zh-CN" sz="1600" dirty="0">
                <a:latin typeface="HarmonyOS Sans SC" panose="00000500000000000000" pitchFamily="2" charset="-122"/>
                <a:ea typeface="HarmonyOS Sans SC" panose="00000500000000000000" pitchFamily="2" charset="-122"/>
              </a:rPr>
              <a:t>Inv</a:t>
            </a:r>
            <a:r>
              <a:rPr lang="zh-CN" altLang="en-US" sz="1600" dirty="0">
                <a:latin typeface="HarmonyOS Sans SC" panose="00000500000000000000" pitchFamily="2" charset="-122"/>
                <a:ea typeface="HarmonyOS Sans SC" panose="00000500000000000000" pitchFamily="2" charset="-122"/>
              </a:rPr>
              <a:t>是只学习</a:t>
            </a:r>
            <a:r>
              <a:rPr lang="en-US" altLang="zh-CN" sz="1600" dirty="0">
                <a:latin typeface="HarmonyOS Sans SC" panose="00000500000000000000" pitchFamily="2" charset="-122"/>
                <a:ea typeface="HarmonyOS Sans SC" panose="00000500000000000000" pitchFamily="2" charset="-122"/>
              </a:rPr>
              <a:t>modal-invariant</a:t>
            </a:r>
            <a:r>
              <a:rPr lang="zh-CN" altLang="en-US" sz="1600" dirty="0">
                <a:latin typeface="HarmonyOS Sans SC" panose="00000500000000000000" pitchFamily="2" charset="-122"/>
                <a:ea typeface="HarmonyOS Sans SC" panose="00000500000000000000" pitchFamily="2" charset="-122"/>
              </a:rPr>
              <a:t>表征</a:t>
            </a:r>
            <a:r>
              <a:rPr lang="en-US" altLang="zh-CN" sz="1600" dirty="0">
                <a:latin typeface="HarmonyOS Sans SC" panose="00000500000000000000" pitchFamily="2" charset="-122"/>
                <a:ea typeface="HarmonyOS Sans SC" panose="00000500000000000000" pitchFamily="2" charset="-122"/>
              </a:rPr>
              <a:t>(</a:t>
            </a:r>
            <a:r>
              <a:rPr lang="zh-CN" altLang="en-US" sz="1600" dirty="0">
                <a:latin typeface="HarmonyOS Sans SC" panose="00000500000000000000" pitchFamily="2" charset="-122"/>
                <a:ea typeface="HarmonyOS Sans SC" panose="00000500000000000000" pitchFamily="2" charset="-122"/>
              </a:rPr>
              <a:t>丢掉</a:t>
            </a:r>
            <a:r>
              <a:rPr lang="en-US" altLang="zh-CN" sz="1600" dirty="0">
                <a:latin typeface="HarmonyOS Sans SC" panose="00000500000000000000" pitchFamily="2" charset="-122"/>
                <a:ea typeface="HarmonyOS Sans SC" panose="00000500000000000000" pitchFamily="2" charset="-122"/>
              </a:rPr>
              <a:t>specific</a:t>
            </a:r>
            <a:r>
              <a:rPr lang="zh-CN" altLang="en-US" sz="1600" dirty="0">
                <a:latin typeface="HarmonyOS Sans SC" panose="00000500000000000000" pitchFamily="2" charset="-122"/>
                <a:ea typeface="HarmonyOS Sans SC" panose="00000500000000000000" pitchFamily="2" charset="-122"/>
              </a:rPr>
              <a:t>表征学习</a:t>
            </a:r>
            <a:r>
              <a:rPr lang="en-US" altLang="zh-CN" sz="1600" dirty="0">
                <a:latin typeface="HarmonyOS Sans SC" panose="00000500000000000000" pitchFamily="2" charset="-122"/>
                <a:ea typeface="HarmonyOS Sans SC" panose="00000500000000000000" pitchFamily="2" charset="-122"/>
              </a:rPr>
              <a:t>)</a:t>
            </a:r>
            <a:r>
              <a:rPr lang="zh-CN" altLang="en-US" sz="1600" dirty="0">
                <a:latin typeface="HarmonyOS Sans SC" panose="00000500000000000000" pitchFamily="2" charset="-122"/>
                <a:ea typeface="HarmonyOS Sans SC" panose="00000500000000000000" pitchFamily="2" charset="-122"/>
              </a:rPr>
              <a:t>的模型</a:t>
            </a:r>
            <a:r>
              <a:rPr lang="en-US" altLang="zh-CN" sz="1600" dirty="0">
                <a:latin typeface="HarmonyOS Sans SC" panose="00000500000000000000" pitchFamily="2" charset="-122"/>
                <a:ea typeface="HarmonyOS Sans SC" panose="00000500000000000000" pitchFamily="2" charset="-122"/>
              </a:rPr>
              <a:t>. </a:t>
            </a:r>
          </a:p>
          <a:p>
            <a:r>
              <a:rPr lang="en-US" altLang="zh-CN" sz="1600" dirty="0" err="1">
                <a:latin typeface="HarmonyOS Sans SC" panose="00000500000000000000" pitchFamily="2" charset="-122"/>
                <a:ea typeface="HarmonyOS Sans SC" panose="00000500000000000000" pitchFamily="2" charset="-122"/>
              </a:rPr>
              <a:t>sFusion</a:t>
            </a:r>
            <a:r>
              <a:rPr lang="zh-CN" altLang="en-US" sz="1600" dirty="0">
                <a:latin typeface="HarmonyOS Sans SC" panose="00000500000000000000" pitchFamily="2" charset="-122"/>
                <a:ea typeface="HarmonyOS Sans SC" panose="00000500000000000000" pitchFamily="2" charset="-122"/>
              </a:rPr>
              <a:t>是都学习</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但是只使用</a:t>
            </a:r>
            <a:r>
              <a:rPr lang="en-US" altLang="zh-CN" sz="1600" dirty="0">
                <a:latin typeface="HarmonyOS Sans SC" panose="00000500000000000000" pitchFamily="2" charset="-122"/>
                <a:ea typeface="HarmonyOS Sans SC" panose="00000500000000000000" pitchFamily="2" charset="-122"/>
              </a:rPr>
              <a:t>specific</a:t>
            </a:r>
            <a:r>
              <a:rPr lang="zh-CN" altLang="en-US" sz="1600" dirty="0">
                <a:latin typeface="HarmonyOS Sans SC" panose="00000500000000000000" pitchFamily="2" charset="-122"/>
                <a:ea typeface="HarmonyOS Sans SC" panose="00000500000000000000" pitchFamily="2" charset="-122"/>
              </a:rPr>
              <a:t>表征</a:t>
            </a:r>
            <a:r>
              <a:rPr lang="en-US" altLang="zh-CN" sz="1600" dirty="0">
                <a:latin typeface="HarmonyOS Sans SC" panose="00000500000000000000" pitchFamily="2" charset="-122"/>
                <a:ea typeface="HarmonyOS Sans SC" panose="00000500000000000000" pitchFamily="2" charset="-122"/>
              </a:rPr>
              <a:t>. </a:t>
            </a:r>
          </a:p>
          <a:p>
            <a:r>
              <a:rPr lang="en-US" altLang="zh-CN" sz="1600" dirty="0" err="1">
                <a:latin typeface="HarmonyOS Sans SC" panose="00000500000000000000" pitchFamily="2" charset="-122"/>
                <a:ea typeface="HarmonyOS Sans SC" panose="00000500000000000000" pitchFamily="2" charset="-122"/>
              </a:rPr>
              <a:t>iFusion</a:t>
            </a:r>
            <a:r>
              <a:rPr lang="zh-CN" altLang="en-US" sz="1600" dirty="0">
                <a:latin typeface="HarmonyOS Sans SC" panose="00000500000000000000" pitchFamily="2" charset="-122"/>
                <a:ea typeface="HarmonyOS Sans SC" panose="00000500000000000000" pitchFamily="2" charset="-122"/>
              </a:rPr>
              <a:t>是都学习</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但是只使用</a:t>
            </a:r>
            <a:r>
              <a:rPr lang="en-US" altLang="zh-CN" sz="1600" dirty="0">
                <a:latin typeface="HarmonyOS Sans SC" panose="00000500000000000000" pitchFamily="2" charset="-122"/>
                <a:ea typeface="HarmonyOS Sans SC" panose="00000500000000000000" pitchFamily="2" charset="-122"/>
              </a:rPr>
              <a:t>invariant</a:t>
            </a:r>
            <a:r>
              <a:rPr lang="zh-CN" altLang="en-US" sz="1600" dirty="0">
                <a:latin typeface="HarmonyOS Sans SC" panose="00000500000000000000" pitchFamily="2" charset="-122"/>
                <a:ea typeface="HarmonyOS Sans SC" panose="00000500000000000000" pitchFamily="2" charset="-122"/>
              </a:rPr>
              <a:t>表征</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8" name="文本框 7">
            <a:extLst>
              <a:ext uri="{FF2B5EF4-FFF2-40B4-BE49-F238E27FC236}">
                <a16:creationId xmlns:a16="http://schemas.microsoft.com/office/drawing/2014/main" id="{B904418F-A570-4745-AD90-4426C5F68720}"/>
              </a:ext>
            </a:extLst>
          </p:cNvPr>
          <p:cNvSpPr txBox="1"/>
          <p:nvPr/>
        </p:nvSpPr>
        <p:spPr>
          <a:xfrm>
            <a:off x="6336322" y="4122424"/>
            <a:ext cx="4464019" cy="1077218"/>
          </a:xfrm>
          <a:prstGeom prst="rect">
            <a:avLst/>
          </a:prstGeom>
          <a:noFill/>
        </p:spPr>
        <p:txBody>
          <a:bodyPr wrap="square" rtlCol="0">
            <a:spAutoFit/>
          </a:bodyPr>
          <a:lstStyle/>
          <a:p>
            <a:r>
              <a:rPr lang="en-US" altLang="zh-CN" sz="1600" dirty="0" err="1">
                <a:latin typeface="HarmonyOS Sans SC" panose="00000500000000000000" pitchFamily="2" charset="-122"/>
                <a:ea typeface="HarmonyOS Sans SC" panose="00000500000000000000" pitchFamily="2" charset="-122"/>
              </a:rPr>
              <a:t>sFusion</a:t>
            </a:r>
            <a:r>
              <a:rPr lang="zh-CN" altLang="en-US" sz="1600" dirty="0">
                <a:latin typeface="HarmonyOS Sans SC" panose="00000500000000000000" pitchFamily="2" charset="-122"/>
                <a:ea typeface="HarmonyOS Sans SC" panose="00000500000000000000" pitchFamily="2" charset="-122"/>
              </a:rPr>
              <a:t>的结果有点好</a:t>
            </a:r>
            <a:r>
              <a:rPr lang="en-US" altLang="zh-CN" sz="1600" dirty="0">
                <a:latin typeface="HarmonyOS Sans SC" panose="00000500000000000000" pitchFamily="2" charset="-122"/>
                <a:ea typeface="HarmonyOS Sans SC" panose="00000500000000000000" pitchFamily="2" charset="-122"/>
              </a:rPr>
              <a:t>…</a:t>
            </a:r>
            <a:r>
              <a:rPr lang="zh-CN" altLang="en-US" sz="1600" dirty="0">
                <a:latin typeface="HarmonyOS Sans SC" panose="00000500000000000000" pitchFamily="2" charset="-122"/>
                <a:ea typeface="HarmonyOS Sans SC" panose="00000500000000000000" pitchFamily="2" charset="-122"/>
              </a:rPr>
              <a:t>然而</a:t>
            </a:r>
            <a:r>
              <a:rPr lang="en-US" altLang="zh-CN" sz="1600" dirty="0" err="1">
                <a:latin typeface="HarmonyOS Sans SC" panose="00000500000000000000" pitchFamily="2" charset="-122"/>
                <a:ea typeface="HarmonyOS Sans SC" panose="00000500000000000000" pitchFamily="2" charset="-122"/>
              </a:rPr>
              <a:t>iFusion</a:t>
            </a:r>
            <a:r>
              <a:rPr lang="zh-CN" altLang="en-US" sz="1600" dirty="0">
                <a:latin typeface="HarmonyOS Sans SC" panose="00000500000000000000" pitchFamily="2" charset="-122"/>
                <a:ea typeface="HarmonyOS Sans SC" panose="00000500000000000000" pitchFamily="2" charset="-122"/>
              </a:rPr>
              <a:t>的性能没有那么好</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我寻思学习好的</a:t>
            </a:r>
            <a:r>
              <a:rPr lang="en-US" altLang="zh-CN" sz="1600" dirty="0">
                <a:latin typeface="HarmonyOS Sans SC" panose="00000500000000000000" pitchFamily="2" charset="-122"/>
                <a:ea typeface="HarmonyOS Sans SC" panose="00000500000000000000" pitchFamily="2" charset="-122"/>
              </a:rPr>
              <a:t>invariant</a:t>
            </a:r>
            <a:r>
              <a:rPr lang="zh-CN" altLang="en-US" sz="1600" dirty="0">
                <a:latin typeface="HarmonyOS Sans SC" panose="00000500000000000000" pitchFamily="2" charset="-122"/>
                <a:ea typeface="HarmonyOS Sans SC" panose="00000500000000000000" pitchFamily="2" charset="-122"/>
              </a:rPr>
              <a:t>特征才是符合直觉的呀</a:t>
            </a:r>
            <a:r>
              <a:rPr lang="en-US" altLang="zh-CN" sz="1600" dirty="0">
                <a:latin typeface="HarmonyOS Sans SC" panose="00000500000000000000" pitchFamily="2" charset="-122"/>
                <a:ea typeface="HarmonyOS Sans SC" panose="00000500000000000000" pitchFamily="2" charset="-122"/>
              </a:rPr>
              <a:t>. Base</a:t>
            </a:r>
            <a:r>
              <a:rPr lang="zh-CN" altLang="en-US" sz="1600" dirty="0">
                <a:latin typeface="HarmonyOS Sans SC" panose="00000500000000000000" pitchFamily="2" charset="-122"/>
                <a:ea typeface="HarmonyOS Sans SC" panose="00000500000000000000" pitchFamily="2" charset="-122"/>
              </a:rPr>
              <a:t>得结果也全方位超过</a:t>
            </a:r>
            <a:r>
              <a:rPr lang="en-US" altLang="zh-CN" sz="1600" dirty="0">
                <a:latin typeface="HarmonyOS Sans SC" panose="00000500000000000000" pitchFamily="2" charset="-122"/>
                <a:ea typeface="HarmonyOS Sans SC" panose="00000500000000000000" pitchFamily="2" charset="-122"/>
              </a:rPr>
              <a:t>inv, </a:t>
            </a:r>
            <a:r>
              <a:rPr lang="zh-CN" altLang="en-US" sz="1600" dirty="0">
                <a:latin typeface="HarmonyOS Sans SC" panose="00000500000000000000" pitchFamily="2" charset="-122"/>
                <a:ea typeface="HarmonyOS Sans SC" panose="00000500000000000000" pitchFamily="2" charset="-122"/>
              </a:rPr>
              <a:t>这也不符合直觉</a:t>
            </a:r>
            <a:r>
              <a:rPr lang="en-US" altLang="zh-CN" sz="1600" dirty="0">
                <a:latin typeface="HarmonyOS Sans SC" panose="00000500000000000000" pitchFamily="2" charset="-122"/>
                <a:ea typeface="HarmonyOS Sans SC" panose="00000500000000000000" pitchFamily="2" charset="-122"/>
              </a:rPr>
              <a:t>. </a:t>
            </a:r>
          </a:p>
        </p:txBody>
      </p:sp>
    </p:spTree>
    <p:extLst>
      <p:ext uri="{BB962C8B-B14F-4D97-AF65-F5344CB8AC3E}">
        <p14:creationId xmlns:p14="http://schemas.microsoft.com/office/powerpoint/2010/main" val="42101044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173E491-CF35-4455-8122-CD2B7C810388}"/>
              </a:ext>
            </a:extLst>
          </p:cNvPr>
          <p:cNvSpPr txBox="1"/>
          <p:nvPr/>
        </p:nvSpPr>
        <p:spPr>
          <a:xfrm>
            <a:off x="561556" y="621365"/>
            <a:ext cx="6664004" cy="461665"/>
          </a:xfrm>
          <a:prstGeom prst="rect">
            <a:avLst/>
          </a:prstGeom>
          <a:noFill/>
        </p:spPr>
        <p:txBody>
          <a:bodyPr wrap="none" rtlCol="0">
            <a:spAutoFit/>
          </a:bodyPr>
          <a:lstStyle/>
          <a:p>
            <a:r>
              <a:rPr lang="en-US" altLang="zh-CN" sz="2400" dirty="0">
                <a:latin typeface="HarmonyOS Sans SC" panose="00000500000000000000" pitchFamily="2" charset="-122"/>
                <a:ea typeface="HarmonyOS Sans SC" panose="00000500000000000000" pitchFamily="2" charset="-122"/>
              </a:rPr>
              <a:t>Multimodal affective computing</a:t>
            </a:r>
            <a:r>
              <a:rPr lang="zh-CN" altLang="en-US" sz="2400" dirty="0">
                <a:latin typeface="HarmonyOS Sans SC" panose="00000500000000000000" pitchFamily="2" charset="-122"/>
                <a:ea typeface="HarmonyOS Sans SC" panose="00000500000000000000" pitchFamily="2" charset="-122"/>
              </a:rPr>
              <a:t>存在哪些挑战</a:t>
            </a:r>
            <a:r>
              <a:rPr lang="en-US" altLang="zh-CN" sz="2400" dirty="0">
                <a:latin typeface="HarmonyOS Sans SC" panose="00000500000000000000" pitchFamily="2" charset="-122"/>
                <a:ea typeface="HarmonyOS Sans SC" panose="00000500000000000000" pitchFamily="2" charset="-122"/>
              </a:rPr>
              <a:t>. </a:t>
            </a:r>
            <a:endParaRPr lang="zh-CN" altLang="en-US" sz="2400"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92C95442-EE20-400C-A108-297881BF4B26}"/>
              </a:ext>
            </a:extLst>
          </p:cNvPr>
          <p:cNvSpPr txBox="1"/>
          <p:nvPr/>
        </p:nvSpPr>
        <p:spPr>
          <a:xfrm>
            <a:off x="3456017" y="2019785"/>
            <a:ext cx="542808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1. </a:t>
            </a:r>
            <a:r>
              <a:rPr lang="zh-CN" altLang="en-US" dirty="0">
                <a:latin typeface="HarmonyOS Sans SC" panose="00000500000000000000" pitchFamily="2" charset="-122"/>
                <a:ea typeface="HarmonyOS Sans SC" panose="00000500000000000000" pitchFamily="2" charset="-122"/>
              </a:rPr>
              <a:t>如何有效提取各模态的信息</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informative or not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4" name="文本框 3">
            <a:extLst>
              <a:ext uri="{FF2B5EF4-FFF2-40B4-BE49-F238E27FC236}">
                <a16:creationId xmlns:a16="http://schemas.microsoft.com/office/drawing/2014/main" id="{1C822503-F790-4556-BB6E-284EF13899F5}"/>
              </a:ext>
            </a:extLst>
          </p:cNvPr>
          <p:cNvSpPr txBox="1"/>
          <p:nvPr/>
        </p:nvSpPr>
        <p:spPr>
          <a:xfrm>
            <a:off x="3456017" y="2814280"/>
            <a:ext cx="4070345"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2. </a:t>
            </a:r>
            <a:r>
              <a:rPr lang="zh-CN" altLang="en-US" dirty="0">
                <a:latin typeface="HarmonyOS Sans SC" panose="00000500000000000000" pitchFamily="2" charset="-122"/>
                <a:ea typeface="HarmonyOS Sans SC" panose="00000500000000000000" pitchFamily="2" charset="-122"/>
              </a:rPr>
              <a:t>模态序列是否进行对齐</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alignment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5" name="文本框 4">
            <a:extLst>
              <a:ext uri="{FF2B5EF4-FFF2-40B4-BE49-F238E27FC236}">
                <a16:creationId xmlns:a16="http://schemas.microsoft.com/office/drawing/2014/main" id="{03AC66DE-6753-426A-A5CE-9642E603D087}"/>
              </a:ext>
            </a:extLst>
          </p:cNvPr>
          <p:cNvSpPr txBox="1"/>
          <p:nvPr/>
        </p:nvSpPr>
        <p:spPr>
          <a:xfrm>
            <a:off x="3456017" y="3608775"/>
            <a:ext cx="639469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3. </a:t>
            </a:r>
            <a:r>
              <a:rPr lang="zh-CN" altLang="en-US" dirty="0">
                <a:latin typeface="HarmonyOS Sans SC" panose="00000500000000000000" pitchFamily="2" charset="-122"/>
                <a:ea typeface="HarmonyOS Sans SC" panose="00000500000000000000" pitchFamily="2" charset="-122"/>
              </a:rPr>
              <a:t>模态间天生存在异构性</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heterogeneity</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如何消除或利用</a:t>
            </a:r>
            <a:r>
              <a:rPr lang="en-US" altLang="zh-CN" dirty="0">
                <a:latin typeface="HarmonyOS Sans SC" panose="00000500000000000000" pitchFamily="2" charset="-122"/>
                <a:ea typeface="HarmonyOS Sans SC" panose="00000500000000000000" pitchFamily="2" charset="-122"/>
              </a:rPr>
              <a:t>.</a:t>
            </a:r>
            <a:endParaRPr lang="zh-CN" altLang="en-US" dirty="0">
              <a:latin typeface="HarmonyOS Sans SC" panose="00000500000000000000" pitchFamily="2" charset="-122"/>
              <a:ea typeface="HarmonyOS Sans SC" panose="00000500000000000000" pitchFamily="2" charset="-122"/>
            </a:endParaRPr>
          </a:p>
        </p:txBody>
      </p:sp>
      <p:sp>
        <p:nvSpPr>
          <p:cNvPr id="6" name="文本框 5">
            <a:extLst>
              <a:ext uri="{FF2B5EF4-FFF2-40B4-BE49-F238E27FC236}">
                <a16:creationId xmlns:a16="http://schemas.microsoft.com/office/drawing/2014/main" id="{C62B7951-162E-4F44-A0BA-D00E8EB79EA5}"/>
              </a:ext>
            </a:extLst>
          </p:cNvPr>
          <p:cNvSpPr txBox="1"/>
          <p:nvPr/>
        </p:nvSpPr>
        <p:spPr>
          <a:xfrm>
            <a:off x="3456017" y="4403269"/>
            <a:ext cx="3201517"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4. </a:t>
            </a:r>
            <a:r>
              <a:rPr lang="zh-CN" altLang="en-US" dirty="0">
                <a:latin typeface="HarmonyOS Sans SC" panose="00000500000000000000" pitchFamily="2" charset="-122"/>
                <a:ea typeface="HarmonyOS Sans SC" panose="00000500000000000000" pitchFamily="2" charset="-122"/>
              </a:rPr>
              <a:t>模态如何进行融合</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fusion</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36951070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55D559-1E7D-44E6-B962-C5EEFFE9F44F}"/>
              </a:ext>
            </a:extLst>
          </p:cNvPr>
          <p:cNvSpPr>
            <a:spLocks noGrp="1"/>
          </p:cNvSpPr>
          <p:nvPr>
            <p:ph type="ctrTitle"/>
          </p:nvPr>
        </p:nvSpPr>
        <p:spPr>
          <a:xfrm>
            <a:off x="1491023" y="714310"/>
            <a:ext cx="9157490" cy="1257375"/>
          </a:xfrm>
        </p:spPr>
        <p:txBody>
          <a:bodyPr>
            <a:noAutofit/>
          </a:bodyPr>
          <a:lstStyle/>
          <a:p>
            <a:pPr algn="l"/>
            <a:r>
              <a:rPr lang="en-US" altLang="zh-CN" sz="4400" dirty="0" err="1">
                <a:solidFill>
                  <a:schemeClr val="tx1">
                    <a:lumMod val="65000"/>
                    <a:lumOff val="35000"/>
                  </a:schemeClr>
                </a:solidFill>
                <a:latin typeface="HarmonyOS Sans SC Black" panose="00000A00000000000000" pitchFamily="2" charset="-122"/>
                <a:ea typeface="HarmonyOS Sans SC Black" panose="00000A00000000000000" pitchFamily="2" charset="-122"/>
              </a:rPr>
              <a:t>NeXt</a:t>
            </a:r>
            <a:r>
              <a:rPr lang="en-US" altLang="zh-CN" sz="4400" dirty="0">
                <a:solidFill>
                  <a:schemeClr val="tx1">
                    <a:lumMod val="65000"/>
                    <a:lumOff val="35000"/>
                  </a:schemeClr>
                </a:solidFill>
                <a:latin typeface="HarmonyOS Sans SC Black" panose="00000A00000000000000" pitchFamily="2" charset="-122"/>
                <a:ea typeface="HarmonyOS Sans SC Black" panose="00000A00000000000000" pitchFamily="2" charset="-122"/>
              </a:rPr>
              <a:t> Step Schedule</a:t>
            </a:r>
            <a:endParaRPr lang="zh-CN" altLang="en-US" sz="4400" dirty="0">
              <a:solidFill>
                <a:schemeClr val="tx1">
                  <a:lumMod val="65000"/>
                  <a:lumOff val="35000"/>
                </a:schemeClr>
              </a:solidFill>
              <a:latin typeface="HarmonyOS Sans SC Black" panose="00000A00000000000000" pitchFamily="2" charset="-122"/>
              <a:ea typeface="HarmonyOS Sans SC Black" panose="00000A00000000000000" pitchFamily="2" charset="-122"/>
            </a:endParaRPr>
          </a:p>
        </p:txBody>
      </p:sp>
      <p:sp>
        <p:nvSpPr>
          <p:cNvPr id="4" name="标题 1">
            <a:extLst>
              <a:ext uri="{FF2B5EF4-FFF2-40B4-BE49-F238E27FC236}">
                <a16:creationId xmlns:a16="http://schemas.microsoft.com/office/drawing/2014/main" id="{C60BB2B1-39EB-4718-95B9-4706D407E256}"/>
              </a:ext>
            </a:extLst>
          </p:cNvPr>
          <p:cNvSpPr txBox="1">
            <a:spLocks/>
          </p:cNvSpPr>
          <p:nvPr/>
        </p:nvSpPr>
        <p:spPr>
          <a:xfrm>
            <a:off x="1491023" y="1406535"/>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solidFill>
                  <a:schemeClr val="tx1">
                    <a:lumMod val="75000"/>
                    <a:lumOff val="25000"/>
                  </a:schemeClr>
                </a:solidFill>
                <a:latin typeface="HarmonyOS Sans SC Medium" panose="00000600000000000000" pitchFamily="2" charset="-122"/>
                <a:ea typeface="HarmonyOS Sans SC Medium" panose="00000600000000000000" pitchFamily="2" charset="-122"/>
              </a:rPr>
              <a:t>Next Step Schedule</a:t>
            </a:r>
            <a:endParaRPr lang="zh-CN" altLang="en-US" sz="4400" dirty="0">
              <a:solidFill>
                <a:schemeClr val="tx1">
                  <a:lumMod val="75000"/>
                  <a:lumOff val="25000"/>
                </a:schemeClr>
              </a:solidFill>
              <a:latin typeface="HarmonyOS Sans SC Medium" panose="00000600000000000000" pitchFamily="2" charset="-122"/>
              <a:ea typeface="HarmonyOS Sans SC Medium" panose="00000600000000000000" pitchFamily="2" charset="-122"/>
            </a:endParaRPr>
          </a:p>
        </p:txBody>
      </p:sp>
      <p:sp>
        <p:nvSpPr>
          <p:cNvPr id="5" name="标题 1">
            <a:extLst>
              <a:ext uri="{FF2B5EF4-FFF2-40B4-BE49-F238E27FC236}">
                <a16:creationId xmlns:a16="http://schemas.microsoft.com/office/drawing/2014/main" id="{ADBAAF99-9B3F-4BF4-A47C-F05F6D64F790}"/>
              </a:ext>
            </a:extLst>
          </p:cNvPr>
          <p:cNvSpPr txBox="1">
            <a:spLocks/>
          </p:cNvSpPr>
          <p:nvPr/>
        </p:nvSpPr>
        <p:spPr>
          <a:xfrm>
            <a:off x="1491023" y="2098760"/>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solidFill>
                  <a:schemeClr val="tx1">
                    <a:lumMod val="85000"/>
                    <a:lumOff val="15000"/>
                  </a:schemeClr>
                </a:solidFill>
                <a:latin typeface="HarmonyOS Sans SC" panose="00000500000000000000" pitchFamily="2" charset="-122"/>
                <a:ea typeface="HarmonyOS Sans SC" panose="00000500000000000000" pitchFamily="2" charset="-122"/>
              </a:rPr>
              <a:t>Next Step Schedule</a:t>
            </a:r>
            <a:endParaRPr lang="zh-CN" altLang="en-US" sz="4400" dirty="0">
              <a:solidFill>
                <a:schemeClr val="tx1">
                  <a:lumMod val="85000"/>
                  <a:lumOff val="15000"/>
                </a:schemeClr>
              </a:solidFill>
              <a:latin typeface="HarmonyOS Sans SC" panose="00000500000000000000" pitchFamily="2" charset="-122"/>
              <a:ea typeface="HarmonyOS Sans SC" panose="00000500000000000000" pitchFamily="2" charset="-122"/>
            </a:endParaRPr>
          </a:p>
        </p:txBody>
      </p:sp>
      <p:sp>
        <p:nvSpPr>
          <p:cNvPr id="6" name="标题 1">
            <a:extLst>
              <a:ext uri="{FF2B5EF4-FFF2-40B4-BE49-F238E27FC236}">
                <a16:creationId xmlns:a16="http://schemas.microsoft.com/office/drawing/2014/main" id="{16E5F16C-A6D2-4F89-AA00-899D4D7C9C4F}"/>
              </a:ext>
            </a:extLst>
          </p:cNvPr>
          <p:cNvSpPr txBox="1">
            <a:spLocks/>
          </p:cNvSpPr>
          <p:nvPr/>
        </p:nvSpPr>
        <p:spPr>
          <a:xfrm>
            <a:off x="1491023" y="2790985"/>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solidFill>
                  <a:schemeClr val="tx1">
                    <a:lumMod val="95000"/>
                    <a:lumOff val="5000"/>
                  </a:schemeClr>
                </a:solidFill>
                <a:latin typeface="HarmonyOS Sans SC Light" panose="00000400000000000000" pitchFamily="2" charset="-122"/>
                <a:ea typeface="HarmonyOS Sans SC Light" panose="00000400000000000000" pitchFamily="2" charset="-122"/>
              </a:rPr>
              <a:t>Next Step Schedule</a:t>
            </a:r>
            <a:endParaRPr lang="zh-CN" altLang="en-US" sz="4400" dirty="0">
              <a:solidFill>
                <a:schemeClr val="tx1">
                  <a:lumMod val="95000"/>
                  <a:lumOff val="5000"/>
                </a:schemeClr>
              </a:solidFill>
              <a:latin typeface="HarmonyOS Sans SC Light" panose="00000400000000000000" pitchFamily="2" charset="-122"/>
              <a:ea typeface="HarmonyOS Sans SC Light" panose="00000400000000000000" pitchFamily="2" charset="-122"/>
            </a:endParaRPr>
          </a:p>
        </p:txBody>
      </p:sp>
      <p:sp>
        <p:nvSpPr>
          <p:cNvPr id="7" name="标题 1">
            <a:extLst>
              <a:ext uri="{FF2B5EF4-FFF2-40B4-BE49-F238E27FC236}">
                <a16:creationId xmlns:a16="http://schemas.microsoft.com/office/drawing/2014/main" id="{E1F9B68F-902B-4ED5-872F-50A0F687435F}"/>
              </a:ext>
            </a:extLst>
          </p:cNvPr>
          <p:cNvSpPr txBox="1">
            <a:spLocks/>
          </p:cNvSpPr>
          <p:nvPr/>
        </p:nvSpPr>
        <p:spPr>
          <a:xfrm>
            <a:off x="1491023" y="3483210"/>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latin typeface="HarmonyOS Sans SC Thin" panose="00000200000000000000" pitchFamily="2" charset="-122"/>
                <a:ea typeface="HarmonyOS Sans SC Thin" panose="00000200000000000000" pitchFamily="2" charset="-122"/>
              </a:rPr>
              <a:t>Next Step Schedule</a:t>
            </a:r>
            <a:endParaRPr lang="zh-CN" altLang="en-US" sz="4400" dirty="0">
              <a:latin typeface="HarmonyOS Sans SC Thin" panose="00000200000000000000" pitchFamily="2" charset="-122"/>
              <a:ea typeface="HarmonyOS Sans SC Thin" panose="00000200000000000000" pitchFamily="2" charset="-122"/>
            </a:endParaRPr>
          </a:p>
        </p:txBody>
      </p:sp>
      <p:sp>
        <p:nvSpPr>
          <p:cNvPr id="13" name="矩形 12">
            <a:extLst>
              <a:ext uri="{FF2B5EF4-FFF2-40B4-BE49-F238E27FC236}">
                <a16:creationId xmlns:a16="http://schemas.microsoft.com/office/drawing/2014/main" id="{8260562A-3D1F-48C0-B880-DA2CF5E2A781}"/>
              </a:ext>
            </a:extLst>
          </p:cNvPr>
          <p:cNvSpPr/>
          <p:nvPr/>
        </p:nvSpPr>
        <p:spPr>
          <a:xfrm>
            <a:off x="8901112" y="1151471"/>
            <a:ext cx="1910953" cy="45719"/>
          </a:xfrm>
          <a:prstGeom prst="rect">
            <a:avLst/>
          </a:prstGeom>
          <a:solidFill>
            <a:srgbClr val="3063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34485F35-5F2F-488A-B759-7C38BF23E8AF}"/>
              </a:ext>
            </a:extLst>
          </p:cNvPr>
          <p:cNvSpPr/>
          <p:nvPr/>
        </p:nvSpPr>
        <p:spPr>
          <a:xfrm flipH="1" flipV="1">
            <a:off x="1379934" y="1178719"/>
            <a:ext cx="9432131" cy="4169569"/>
          </a:xfrm>
          <a:custGeom>
            <a:avLst/>
            <a:gdLst>
              <a:gd name="connsiteX0" fmla="*/ 0 w 9429750"/>
              <a:gd name="connsiteY0" fmla="*/ 0 h 4169112"/>
              <a:gd name="connsiteX1" fmla="*/ 9429750 w 9429750"/>
              <a:gd name="connsiteY1" fmla="*/ 0 h 4169112"/>
              <a:gd name="connsiteX2" fmla="*/ 9429750 w 9429750"/>
              <a:gd name="connsiteY2" fmla="*/ 4169112 h 4169112"/>
              <a:gd name="connsiteX3" fmla="*/ 0 w 9429750"/>
              <a:gd name="connsiteY3" fmla="*/ 4169112 h 4169112"/>
              <a:gd name="connsiteX4" fmla="*/ 0 w 9429750"/>
              <a:gd name="connsiteY4" fmla="*/ 0 h 4169112"/>
              <a:gd name="connsiteX0" fmla="*/ 2381 w 9432131"/>
              <a:gd name="connsiteY0" fmla="*/ 0 h 4169112"/>
              <a:gd name="connsiteX1" fmla="*/ 9432131 w 9432131"/>
              <a:gd name="connsiteY1" fmla="*/ 0 h 4169112"/>
              <a:gd name="connsiteX2" fmla="*/ 9432131 w 9432131"/>
              <a:gd name="connsiteY2" fmla="*/ 4169112 h 4169112"/>
              <a:gd name="connsiteX3" fmla="*/ 2381 w 9432131"/>
              <a:gd name="connsiteY3" fmla="*/ 4169112 h 4169112"/>
              <a:gd name="connsiteX4" fmla="*/ 0 w 9432131"/>
              <a:gd name="connsiteY4" fmla="*/ 3464719 h 4169112"/>
              <a:gd name="connsiteX5" fmla="*/ 2381 w 9432131"/>
              <a:gd name="connsiteY5" fmla="*/ 0 h 4169112"/>
              <a:gd name="connsiteX0" fmla="*/ 2381 w 9432131"/>
              <a:gd name="connsiteY0" fmla="*/ 0 h 4169569"/>
              <a:gd name="connsiteX1" fmla="*/ 9432131 w 9432131"/>
              <a:gd name="connsiteY1" fmla="*/ 0 h 4169569"/>
              <a:gd name="connsiteX2" fmla="*/ 9432131 w 9432131"/>
              <a:gd name="connsiteY2" fmla="*/ 4169112 h 4169569"/>
              <a:gd name="connsiteX3" fmla="*/ 8777289 w 9432131"/>
              <a:gd name="connsiteY3" fmla="*/ 4169569 h 4169569"/>
              <a:gd name="connsiteX4" fmla="*/ 2381 w 9432131"/>
              <a:gd name="connsiteY4" fmla="*/ 4169112 h 4169569"/>
              <a:gd name="connsiteX5" fmla="*/ 0 w 9432131"/>
              <a:gd name="connsiteY5" fmla="*/ 3464719 h 4169569"/>
              <a:gd name="connsiteX6" fmla="*/ 2381 w 9432131"/>
              <a:gd name="connsiteY6" fmla="*/ 0 h 4169569"/>
              <a:gd name="connsiteX0" fmla="*/ 2381 w 9432131"/>
              <a:gd name="connsiteY0" fmla="*/ 4169112 h 4260552"/>
              <a:gd name="connsiteX1" fmla="*/ 0 w 9432131"/>
              <a:gd name="connsiteY1" fmla="*/ 3464719 h 4260552"/>
              <a:gd name="connsiteX2" fmla="*/ 2381 w 9432131"/>
              <a:gd name="connsiteY2" fmla="*/ 0 h 4260552"/>
              <a:gd name="connsiteX3" fmla="*/ 9432131 w 9432131"/>
              <a:gd name="connsiteY3" fmla="*/ 0 h 4260552"/>
              <a:gd name="connsiteX4" fmla="*/ 9432131 w 9432131"/>
              <a:gd name="connsiteY4" fmla="*/ 4169112 h 4260552"/>
              <a:gd name="connsiteX5" fmla="*/ 8777289 w 9432131"/>
              <a:gd name="connsiteY5" fmla="*/ 4169569 h 4260552"/>
              <a:gd name="connsiteX6" fmla="*/ 93821 w 9432131"/>
              <a:gd name="connsiteY6" fmla="*/ 4260552 h 4260552"/>
              <a:gd name="connsiteX0" fmla="*/ 2381 w 9432131"/>
              <a:gd name="connsiteY0" fmla="*/ 4169112 h 4169569"/>
              <a:gd name="connsiteX1" fmla="*/ 0 w 9432131"/>
              <a:gd name="connsiteY1" fmla="*/ 3464719 h 4169569"/>
              <a:gd name="connsiteX2" fmla="*/ 2381 w 9432131"/>
              <a:gd name="connsiteY2" fmla="*/ 0 h 4169569"/>
              <a:gd name="connsiteX3" fmla="*/ 9432131 w 9432131"/>
              <a:gd name="connsiteY3" fmla="*/ 0 h 4169569"/>
              <a:gd name="connsiteX4" fmla="*/ 9432131 w 9432131"/>
              <a:gd name="connsiteY4" fmla="*/ 4169112 h 4169569"/>
              <a:gd name="connsiteX5" fmla="*/ 8777289 w 9432131"/>
              <a:gd name="connsiteY5" fmla="*/ 4169569 h 4169569"/>
              <a:gd name="connsiteX0" fmla="*/ 0 w 9432131"/>
              <a:gd name="connsiteY0" fmla="*/ 3464719 h 4169569"/>
              <a:gd name="connsiteX1" fmla="*/ 2381 w 9432131"/>
              <a:gd name="connsiteY1" fmla="*/ 0 h 4169569"/>
              <a:gd name="connsiteX2" fmla="*/ 9432131 w 9432131"/>
              <a:gd name="connsiteY2" fmla="*/ 0 h 4169569"/>
              <a:gd name="connsiteX3" fmla="*/ 9432131 w 9432131"/>
              <a:gd name="connsiteY3" fmla="*/ 4169112 h 4169569"/>
              <a:gd name="connsiteX4" fmla="*/ 8777289 w 9432131"/>
              <a:gd name="connsiteY4" fmla="*/ 4169569 h 41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2131" h="4169569">
                <a:moveTo>
                  <a:pt x="0" y="3464719"/>
                </a:moveTo>
                <a:cubicBezTo>
                  <a:pt x="794" y="2309813"/>
                  <a:pt x="1587" y="1154906"/>
                  <a:pt x="2381" y="0"/>
                </a:cubicBezTo>
                <a:lnTo>
                  <a:pt x="9432131" y="0"/>
                </a:lnTo>
                <a:lnTo>
                  <a:pt x="9432131" y="4169112"/>
                </a:lnTo>
                <a:lnTo>
                  <a:pt x="8777289" y="4169569"/>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553369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EAF4A70-B88C-41DD-93DC-9690DD12ACCF}"/>
              </a:ext>
            </a:extLst>
          </p:cNvPr>
          <p:cNvSpPr txBox="1"/>
          <p:nvPr/>
        </p:nvSpPr>
        <p:spPr>
          <a:xfrm>
            <a:off x="450881" y="524360"/>
            <a:ext cx="4302094" cy="369332"/>
          </a:xfrm>
          <a:prstGeom prst="rect">
            <a:avLst/>
          </a:prstGeom>
          <a:noFill/>
        </p:spPr>
        <p:txBody>
          <a:bodyPr wrap="square" rtlCol="0">
            <a:spAutoFit/>
          </a:bodyPr>
          <a:lstStyle/>
          <a:p>
            <a:r>
              <a:rPr lang="zh-CN" altLang="en-US" dirty="0">
                <a:latin typeface="HarmonyOS Sans SC" panose="00000500000000000000" pitchFamily="2" charset="-122"/>
                <a:ea typeface="HarmonyOS Sans SC" panose="00000500000000000000" pitchFamily="2" charset="-122"/>
              </a:rPr>
              <a:t>基于对比学习的模态表征学习</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5" name="文本框 4">
            <a:extLst>
              <a:ext uri="{FF2B5EF4-FFF2-40B4-BE49-F238E27FC236}">
                <a16:creationId xmlns:a16="http://schemas.microsoft.com/office/drawing/2014/main" id="{D67F6256-AC45-4B8E-A7BD-2E341F94CDBA}"/>
              </a:ext>
            </a:extLst>
          </p:cNvPr>
          <p:cNvSpPr txBox="1"/>
          <p:nvPr/>
        </p:nvSpPr>
        <p:spPr>
          <a:xfrm>
            <a:off x="706453" y="1181585"/>
            <a:ext cx="4046522" cy="338554"/>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之前的表征学习模型可能存在哪些问题</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6" name="文本框 5">
            <a:extLst>
              <a:ext uri="{FF2B5EF4-FFF2-40B4-BE49-F238E27FC236}">
                <a16:creationId xmlns:a16="http://schemas.microsoft.com/office/drawing/2014/main" id="{A9E65A3D-70C1-4704-A74D-652184818471}"/>
              </a:ext>
            </a:extLst>
          </p:cNvPr>
          <p:cNvSpPr txBox="1"/>
          <p:nvPr/>
        </p:nvSpPr>
        <p:spPr>
          <a:xfrm>
            <a:off x="1201753" y="1638755"/>
            <a:ext cx="10161572" cy="584775"/>
          </a:xfrm>
          <a:prstGeom prst="rect">
            <a:avLst/>
          </a:prstGeom>
          <a:noFill/>
        </p:spPr>
        <p:txBody>
          <a:bodyPr wrap="square" rtlCol="0">
            <a:spAutoFit/>
          </a:bodyPr>
          <a:lstStyle/>
          <a:p>
            <a:r>
              <a:rPr lang="en-US" altLang="zh-CN" sz="1600" dirty="0">
                <a:latin typeface="HarmonyOS Sans SC" panose="00000500000000000000" pitchFamily="2" charset="-122"/>
                <a:ea typeface="HarmonyOS Sans SC" panose="00000500000000000000" pitchFamily="2" charset="-122"/>
              </a:rPr>
              <a:t>MISA: invariant</a:t>
            </a:r>
            <a:r>
              <a:rPr lang="zh-CN" altLang="en-US" sz="1600" dirty="0">
                <a:latin typeface="HarmonyOS Sans SC" panose="00000500000000000000" pitchFamily="2" charset="-122"/>
                <a:ea typeface="HarmonyOS Sans SC" panose="00000500000000000000" pitchFamily="2" charset="-122"/>
              </a:rPr>
              <a:t>表征和</a:t>
            </a:r>
            <a:r>
              <a:rPr lang="en-US" altLang="zh-CN" sz="1600" dirty="0">
                <a:latin typeface="HarmonyOS Sans SC" panose="00000500000000000000" pitchFamily="2" charset="-122"/>
                <a:ea typeface="HarmonyOS Sans SC" panose="00000500000000000000" pitchFamily="2" charset="-122"/>
              </a:rPr>
              <a:t>specific</a:t>
            </a:r>
            <a:r>
              <a:rPr lang="zh-CN" altLang="en-US" sz="1600" dirty="0">
                <a:latin typeface="HarmonyOS Sans SC" panose="00000500000000000000" pitchFamily="2" charset="-122"/>
                <a:ea typeface="HarmonyOS Sans SC" panose="00000500000000000000" pitchFamily="2" charset="-122"/>
              </a:rPr>
              <a:t>表征尽管在散点图上有规律</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但是消融实验部分明显看得出来</a:t>
            </a:r>
            <a:r>
              <a:rPr lang="en-US" altLang="zh-CN" sz="1600" dirty="0">
                <a:latin typeface="HarmonyOS Sans SC" panose="00000500000000000000" pitchFamily="2" charset="-122"/>
                <a:ea typeface="HarmonyOS Sans SC" panose="00000500000000000000" pitchFamily="2" charset="-122"/>
              </a:rPr>
              <a:t>, invariant</a:t>
            </a:r>
            <a:r>
              <a:rPr lang="zh-CN" altLang="en-US" sz="1600" dirty="0">
                <a:latin typeface="HarmonyOS Sans SC" panose="00000500000000000000" pitchFamily="2" charset="-122"/>
                <a:ea typeface="HarmonyOS Sans SC" panose="00000500000000000000" pitchFamily="2" charset="-122"/>
              </a:rPr>
              <a:t>表征学习并不优秀</a:t>
            </a:r>
            <a:r>
              <a:rPr lang="en-US" altLang="zh-CN" sz="1600" dirty="0">
                <a:latin typeface="HarmonyOS Sans SC" panose="00000500000000000000" pitchFamily="2" charset="-122"/>
                <a:ea typeface="HarmonyOS Sans SC" panose="00000500000000000000" pitchFamily="2" charset="-122"/>
              </a:rPr>
              <a:t>. Specific</a:t>
            </a:r>
            <a:r>
              <a:rPr lang="zh-CN" altLang="en-US" sz="1600" dirty="0">
                <a:latin typeface="HarmonyOS Sans SC" panose="00000500000000000000" pitchFamily="2" charset="-122"/>
                <a:ea typeface="HarmonyOS Sans SC" panose="00000500000000000000" pitchFamily="2" charset="-122"/>
              </a:rPr>
              <a:t>表征依然带有相当重要的信息</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这不是我们想要的结果</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7" name="文本框 6">
            <a:extLst>
              <a:ext uri="{FF2B5EF4-FFF2-40B4-BE49-F238E27FC236}">
                <a16:creationId xmlns:a16="http://schemas.microsoft.com/office/drawing/2014/main" id="{A1324F88-F898-48F1-A8F6-50B23B50F4A1}"/>
              </a:ext>
            </a:extLst>
          </p:cNvPr>
          <p:cNvSpPr txBox="1"/>
          <p:nvPr/>
        </p:nvSpPr>
        <p:spPr>
          <a:xfrm>
            <a:off x="1201753" y="2368973"/>
            <a:ext cx="10161572" cy="584775"/>
          </a:xfrm>
          <a:prstGeom prst="rect">
            <a:avLst/>
          </a:prstGeom>
          <a:noFill/>
        </p:spPr>
        <p:txBody>
          <a:bodyPr wrap="square" rtlCol="0">
            <a:spAutoFit/>
          </a:bodyPr>
          <a:lstStyle/>
          <a:p>
            <a:r>
              <a:rPr lang="en-US" altLang="zh-CN" sz="1600" dirty="0">
                <a:latin typeface="HarmonyOS Sans SC" panose="00000500000000000000" pitchFamily="2" charset="-122"/>
                <a:ea typeface="HarmonyOS Sans SC" panose="00000500000000000000" pitchFamily="2" charset="-122"/>
              </a:rPr>
              <a:t>Self-MM: </a:t>
            </a:r>
            <a:r>
              <a:rPr lang="zh-CN" altLang="en-US" sz="1600" dirty="0">
                <a:latin typeface="HarmonyOS Sans SC" panose="00000500000000000000" pitchFamily="2" charset="-122"/>
                <a:ea typeface="HarmonyOS Sans SC" panose="00000500000000000000" pitchFamily="2" charset="-122"/>
              </a:rPr>
              <a:t>自动生成单模态标注虽好</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但是生成算法明显偏向于</a:t>
            </a:r>
            <a:r>
              <a:rPr lang="en-US" altLang="zh-CN" sz="1600" dirty="0">
                <a:latin typeface="HarmonyOS Sans SC" panose="00000500000000000000" pitchFamily="2" charset="-122"/>
                <a:ea typeface="HarmonyOS Sans SC" panose="00000500000000000000" pitchFamily="2" charset="-122"/>
              </a:rPr>
              <a:t>negative</a:t>
            </a:r>
            <a:r>
              <a:rPr lang="zh-CN" altLang="en-US" sz="1600" dirty="0">
                <a:latin typeface="HarmonyOS Sans SC" panose="00000500000000000000" pitchFamily="2" charset="-122"/>
                <a:ea typeface="HarmonyOS Sans SC" panose="00000500000000000000" pitchFamily="2" charset="-122"/>
              </a:rPr>
              <a:t>标签</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不太符合真实场景</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而且对于实际实验效果我是抱有疑惑</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8" name="文本框 7">
            <a:extLst>
              <a:ext uri="{FF2B5EF4-FFF2-40B4-BE49-F238E27FC236}">
                <a16:creationId xmlns:a16="http://schemas.microsoft.com/office/drawing/2014/main" id="{EC0F121F-73F7-427D-B599-A0F1BA634598}"/>
              </a:ext>
            </a:extLst>
          </p:cNvPr>
          <p:cNvSpPr txBox="1"/>
          <p:nvPr/>
        </p:nvSpPr>
        <p:spPr>
          <a:xfrm>
            <a:off x="1201753" y="3429000"/>
            <a:ext cx="10161572" cy="338554"/>
          </a:xfrm>
          <a:prstGeom prst="rect">
            <a:avLst/>
          </a:prstGeom>
          <a:noFill/>
        </p:spPr>
        <p:txBody>
          <a:bodyPr wrap="square" rtlCol="0">
            <a:spAutoFit/>
          </a:bodyPr>
          <a:lstStyle/>
          <a:p>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
        <p:nvSpPr>
          <p:cNvPr id="9" name="文本框 8">
            <a:extLst>
              <a:ext uri="{FF2B5EF4-FFF2-40B4-BE49-F238E27FC236}">
                <a16:creationId xmlns:a16="http://schemas.microsoft.com/office/drawing/2014/main" id="{D7B09177-D710-4D3E-96D0-B84D9CF36268}"/>
              </a:ext>
            </a:extLst>
          </p:cNvPr>
          <p:cNvSpPr txBox="1"/>
          <p:nvPr/>
        </p:nvSpPr>
        <p:spPr>
          <a:xfrm>
            <a:off x="1201753" y="3429000"/>
            <a:ext cx="9788494" cy="584775"/>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上述问题</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表明</a:t>
            </a:r>
            <a:r>
              <a:rPr lang="en-US" altLang="zh-CN" sz="1600" dirty="0">
                <a:latin typeface="HarmonyOS Sans SC" panose="00000500000000000000" pitchFamily="2" charset="-122"/>
                <a:ea typeface="HarmonyOS Sans SC" panose="00000500000000000000" pitchFamily="2" charset="-122"/>
              </a:rPr>
              <a:t>invariant</a:t>
            </a:r>
            <a:r>
              <a:rPr lang="zh-CN" altLang="en-US" sz="1600" dirty="0">
                <a:latin typeface="HarmonyOS Sans SC" panose="00000500000000000000" pitchFamily="2" charset="-122"/>
                <a:ea typeface="HarmonyOS Sans SC" panose="00000500000000000000" pitchFamily="2" charset="-122"/>
              </a:rPr>
              <a:t>和</a:t>
            </a:r>
            <a:r>
              <a:rPr lang="en-US" altLang="zh-CN" sz="1600" dirty="0">
                <a:latin typeface="HarmonyOS Sans SC" panose="00000500000000000000" pitchFamily="2" charset="-122"/>
                <a:ea typeface="HarmonyOS Sans SC" panose="00000500000000000000" pitchFamily="2" charset="-122"/>
              </a:rPr>
              <a:t>specific</a:t>
            </a:r>
            <a:r>
              <a:rPr lang="zh-CN" altLang="en-US" sz="1600" dirty="0">
                <a:latin typeface="HarmonyOS Sans SC" panose="00000500000000000000" pitchFamily="2" charset="-122"/>
                <a:ea typeface="HarmonyOS Sans SC" panose="00000500000000000000" pitchFamily="2" charset="-122"/>
              </a:rPr>
              <a:t>表征的分离远远不够</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而且表征的表示能力依然存在局限</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尤其是</a:t>
            </a:r>
            <a:r>
              <a:rPr lang="en-US" altLang="zh-CN" sz="1600" dirty="0">
                <a:latin typeface="HarmonyOS Sans SC" panose="00000500000000000000" pitchFamily="2" charset="-122"/>
                <a:ea typeface="HarmonyOS Sans SC" panose="00000500000000000000" pitchFamily="2" charset="-122"/>
              </a:rPr>
              <a:t>invariant</a:t>
            </a:r>
            <a:r>
              <a:rPr lang="zh-CN" altLang="en-US" sz="1600" dirty="0">
                <a:latin typeface="HarmonyOS Sans SC" panose="00000500000000000000" pitchFamily="2" charset="-122"/>
                <a:ea typeface="HarmonyOS Sans SC" panose="00000500000000000000" pitchFamily="2" charset="-122"/>
              </a:rPr>
              <a:t>表征</a:t>
            </a:r>
            <a:r>
              <a:rPr lang="en-US" altLang="zh-CN" sz="1600" dirty="0">
                <a:latin typeface="HarmonyOS Sans SC" panose="00000500000000000000" pitchFamily="2" charset="-122"/>
                <a:ea typeface="HarmonyOS Sans SC" panose="00000500000000000000" pitchFamily="2" charset="-122"/>
              </a:rPr>
              <a:t>(MISA</a:t>
            </a:r>
            <a:r>
              <a:rPr lang="zh-CN" altLang="en-US" sz="1600" dirty="0">
                <a:latin typeface="HarmonyOS Sans SC" panose="00000500000000000000" pitchFamily="2" charset="-122"/>
                <a:ea typeface="HarmonyOS Sans SC" panose="00000500000000000000" pitchFamily="2" charset="-122"/>
              </a:rPr>
              <a:t>和</a:t>
            </a:r>
            <a:r>
              <a:rPr lang="en-US" altLang="zh-CN" sz="1600" dirty="0">
                <a:latin typeface="HarmonyOS Sans SC" panose="00000500000000000000" pitchFamily="2" charset="-122"/>
                <a:ea typeface="HarmonyOS Sans SC" panose="00000500000000000000" pitchFamily="2" charset="-122"/>
              </a:rPr>
              <a:t>Self-MM). </a:t>
            </a:r>
            <a:endParaRPr lang="zh-CN" altLang="en-US" sz="1600" dirty="0">
              <a:latin typeface="HarmonyOS Sans SC" panose="00000500000000000000" pitchFamily="2" charset="-122"/>
              <a:ea typeface="HarmonyOS Sans SC" panose="00000500000000000000" pitchFamily="2" charset="-122"/>
            </a:endParaRPr>
          </a:p>
        </p:txBody>
      </p:sp>
      <p:sp>
        <p:nvSpPr>
          <p:cNvPr id="10" name="文本框 9">
            <a:extLst>
              <a:ext uri="{FF2B5EF4-FFF2-40B4-BE49-F238E27FC236}">
                <a16:creationId xmlns:a16="http://schemas.microsoft.com/office/drawing/2014/main" id="{C35573B2-54B2-45A3-BF2A-AED7B8C766DD}"/>
              </a:ext>
            </a:extLst>
          </p:cNvPr>
          <p:cNvSpPr txBox="1"/>
          <p:nvPr/>
        </p:nvSpPr>
        <p:spPr>
          <a:xfrm>
            <a:off x="1193831" y="4489027"/>
            <a:ext cx="9788494" cy="584775"/>
          </a:xfrm>
          <a:prstGeom prst="rect">
            <a:avLst/>
          </a:prstGeom>
          <a:noFill/>
        </p:spPr>
        <p:txBody>
          <a:bodyPr wrap="square" rtlCol="0">
            <a:spAutoFit/>
          </a:bodyPr>
          <a:lstStyle/>
          <a:p>
            <a:r>
              <a:rPr lang="zh-CN" altLang="en-US" sz="1600" dirty="0">
                <a:latin typeface="HarmonyOS Sans SC" panose="00000500000000000000" pitchFamily="2" charset="-122"/>
                <a:ea typeface="HarmonyOS Sans SC" panose="00000500000000000000" pitchFamily="2" charset="-122"/>
              </a:rPr>
              <a:t>可以先采用对比学习的方式来学习</a:t>
            </a:r>
            <a:r>
              <a:rPr lang="en-US" altLang="zh-CN" sz="1600" dirty="0">
                <a:latin typeface="HarmonyOS Sans SC" panose="00000500000000000000" pitchFamily="2" charset="-122"/>
                <a:ea typeface="HarmonyOS Sans SC" panose="00000500000000000000" pitchFamily="2" charset="-122"/>
              </a:rPr>
              <a:t>invariant</a:t>
            </a:r>
            <a:r>
              <a:rPr lang="zh-CN" altLang="en-US" sz="1600" dirty="0">
                <a:latin typeface="HarmonyOS Sans SC" panose="00000500000000000000" pitchFamily="2" charset="-122"/>
                <a:ea typeface="HarmonyOS Sans SC" panose="00000500000000000000" pitchFamily="2" charset="-122"/>
              </a:rPr>
              <a:t>和</a:t>
            </a:r>
            <a:r>
              <a:rPr lang="en-US" altLang="zh-CN" sz="1600" dirty="0">
                <a:latin typeface="HarmonyOS Sans SC" panose="00000500000000000000" pitchFamily="2" charset="-122"/>
                <a:ea typeface="HarmonyOS Sans SC" panose="00000500000000000000" pitchFamily="2" charset="-122"/>
              </a:rPr>
              <a:t>specific</a:t>
            </a:r>
            <a:r>
              <a:rPr lang="zh-CN" altLang="en-US" sz="1600" dirty="0">
                <a:latin typeface="HarmonyOS Sans SC" panose="00000500000000000000" pitchFamily="2" charset="-122"/>
                <a:ea typeface="HarmonyOS Sans SC" panose="00000500000000000000" pitchFamily="2" charset="-122"/>
              </a:rPr>
              <a:t>表征</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使得</a:t>
            </a:r>
            <a:r>
              <a:rPr lang="en-US" altLang="zh-CN" sz="1600" dirty="0">
                <a:latin typeface="HarmonyOS Sans SC" panose="00000500000000000000" pitchFamily="2" charset="-122"/>
                <a:ea typeface="HarmonyOS Sans SC" panose="00000500000000000000" pitchFamily="2" charset="-122"/>
              </a:rPr>
              <a:t>invariant</a:t>
            </a:r>
            <a:r>
              <a:rPr lang="zh-CN" altLang="en-US" sz="1600" dirty="0">
                <a:latin typeface="HarmonyOS Sans SC" panose="00000500000000000000" pitchFamily="2" charset="-122"/>
                <a:ea typeface="HarmonyOS Sans SC" panose="00000500000000000000" pitchFamily="2" charset="-122"/>
              </a:rPr>
              <a:t>和</a:t>
            </a:r>
            <a:r>
              <a:rPr lang="en-US" altLang="zh-CN" sz="1600" dirty="0">
                <a:latin typeface="HarmonyOS Sans SC" panose="00000500000000000000" pitchFamily="2" charset="-122"/>
                <a:ea typeface="HarmonyOS Sans SC" panose="00000500000000000000" pitchFamily="2" charset="-122"/>
              </a:rPr>
              <a:t>specific</a:t>
            </a:r>
            <a:r>
              <a:rPr lang="zh-CN" altLang="en-US" sz="1600" dirty="0">
                <a:latin typeface="HarmonyOS Sans SC" panose="00000500000000000000" pitchFamily="2" charset="-122"/>
                <a:ea typeface="HarmonyOS Sans SC" panose="00000500000000000000" pitchFamily="2" charset="-122"/>
              </a:rPr>
              <a:t>表征的分离更加彻底</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除此之外</a:t>
            </a:r>
            <a:r>
              <a:rPr lang="en-US" altLang="zh-CN" sz="1600" dirty="0">
                <a:latin typeface="HarmonyOS Sans SC" panose="00000500000000000000" pitchFamily="2" charset="-122"/>
                <a:ea typeface="HarmonyOS Sans SC" panose="00000500000000000000" pitchFamily="2" charset="-122"/>
              </a:rPr>
              <a:t>, </a:t>
            </a:r>
            <a:r>
              <a:rPr lang="zh-CN" altLang="en-US" sz="1600" dirty="0">
                <a:latin typeface="HarmonyOS Sans SC" panose="00000500000000000000" pitchFamily="2" charset="-122"/>
                <a:ea typeface="HarmonyOS Sans SC" panose="00000500000000000000" pitchFamily="2" charset="-122"/>
              </a:rPr>
              <a:t>应该将更多关注放在</a:t>
            </a:r>
            <a:r>
              <a:rPr lang="en-US" altLang="zh-CN" sz="1600" dirty="0">
                <a:latin typeface="HarmonyOS Sans SC" panose="00000500000000000000" pitchFamily="2" charset="-122"/>
                <a:ea typeface="HarmonyOS Sans SC" panose="00000500000000000000" pitchFamily="2" charset="-122"/>
              </a:rPr>
              <a:t>invariant</a:t>
            </a:r>
            <a:r>
              <a:rPr lang="zh-CN" altLang="en-US" sz="1600" dirty="0">
                <a:latin typeface="HarmonyOS Sans SC" panose="00000500000000000000" pitchFamily="2" charset="-122"/>
                <a:ea typeface="HarmonyOS Sans SC" panose="00000500000000000000" pitchFamily="2" charset="-122"/>
              </a:rPr>
              <a:t>表征的提取</a:t>
            </a:r>
            <a:r>
              <a:rPr lang="en-US" altLang="zh-CN" sz="1600" dirty="0">
                <a:latin typeface="HarmonyOS Sans SC" panose="00000500000000000000" pitchFamily="2" charset="-122"/>
                <a:ea typeface="HarmonyOS Sans SC" panose="00000500000000000000" pitchFamily="2" charset="-122"/>
              </a:rPr>
              <a:t>. </a:t>
            </a:r>
            <a:endParaRPr lang="zh-CN" altLang="en-US" sz="1600"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28933739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55D559-1E7D-44E6-B962-C5EEFFE9F44F}"/>
              </a:ext>
            </a:extLst>
          </p:cNvPr>
          <p:cNvSpPr>
            <a:spLocks noGrp="1"/>
          </p:cNvSpPr>
          <p:nvPr>
            <p:ph type="ctrTitle"/>
          </p:nvPr>
        </p:nvSpPr>
        <p:spPr>
          <a:xfrm>
            <a:off x="7613255" y="714310"/>
            <a:ext cx="9157490" cy="1257375"/>
          </a:xfrm>
        </p:spPr>
        <p:txBody>
          <a:bodyPr>
            <a:noAutofit/>
          </a:bodyPr>
          <a:lstStyle/>
          <a:p>
            <a:pPr algn="l"/>
            <a:r>
              <a:rPr lang="en-US" altLang="zh-CN" sz="4400" dirty="0">
                <a:solidFill>
                  <a:schemeClr val="tx1">
                    <a:lumMod val="65000"/>
                    <a:lumOff val="35000"/>
                  </a:schemeClr>
                </a:solidFill>
                <a:latin typeface="HarmonyOS Sans SC Black" panose="00000A00000000000000" pitchFamily="2" charset="-122"/>
                <a:ea typeface="HarmonyOS Sans SC Black" panose="00000A00000000000000" pitchFamily="2" charset="-122"/>
              </a:rPr>
              <a:t>The End</a:t>
            </a:r>
            <a:endParaRPr lang="zh-CN" altLang="en-US" sz="4400" dirty="0">
              <a:solidFill>
                <a:schemeClr val="tx1">
                  <a:lumMod val="65000"/>
                  <a:lumOff val="35000"/>
                </a:schemeClr>
              </a:solidFill>
              <a:latin typeface="HarmonyOS Sans SC Black" panose="00000A00000000000000" pitchFamily="2" charset="-122"/>
              <a:ea typeface="HarmonyOS Sans SC Black" panose="00000A00000000000000" pitchFamily="2" charset="-122"/>
            </a:endParaRPr>
          </a:p>
        </p:txBody>
      </p:sp>
      <p:sp>
        <p:nvSpPr>
          <p:cNvPr id="4" name="标题 1">
            <a:extLst>
              <a:ext uri="{FF2B5EF4-FFF2-40B4-BE49-F238E27FC236}">
                <a16:creationId xmlns:a16="http://schemas.microsoft.com/office/drawing/2014/main" id="{C60BB2B1-39EB-4718-95B9-4706D407E256}"/>
              </a:ext>
            </a:extLst>
          </p:cNvPr>
          <p:cNvSpPr txBox="1">
            <a:spLocks/>
          </p:cNvSpPr>
          <p:nvPr/>
        </p:nvSpPr>
        <p:spPr>
          <a:xfrm>
            <a:off x="7613255" y="1406535"/>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solidFill>
                  <a:schemeClr val="tx1">
                    <a:lumMod val="75000"/>
                    <a:lumOff val="25000"/>
                  </a:schemeClr>
                </a:solidFill>
                <a:latin typeface="HarmonyOS Sans SC Medium" panose="00000600000000000000" pitchFamily="2" charset="-122"/>
                <a:ea typeface="HarmonyOS Sans SC Medium" panose="00000600000000000000" pitchFamily="2" charset="-122"/>
              </a:rPr>
              <a:t>The End</a:t>
            </a:r>
            <a:endParaRPr lang="zh-CN" altLang="en-US" sz="4400" dirty="0">
              <a:solidFill>
                <a:schemeClr val="tx1">
                  <a:lumMod val="75000"/>
                  <a:lumOff val="25000"/>
                </a:schemeClr>
              </a:solidFill>
              <a:latin typeface="HarmonyOS Sans SC Medium" panose="00000600000000000000" pitchFamily="2" charset="-122"/>
              <a:ea typeface="HarmonyOS Sans SC Medium" panose="00000600000000000000" pitchFamily="2" charset="-122"/>
            </a:endParaRPr>
          </a:p>
        </p:txBody>
      </p:sp>
      <p:sp>
        <p:nvSpPr>
          <p:cNvPr id="5" name="标题 1">
            <a:extLst>
              <a:ext uri="{FF2B5EF4-FFF2-40B4-BE49-F238E27FC236}">
                <a16:creationId xmlns:a16="http://schemas.microsoft.com/office/drawing/2014/main" id="{ADBAAF99-9B3F-4BF4-A47C-F05F6D64F790}"/>
              </a:ext>
            </a:extLst>
          </p:cNvPr>
          <p:cNvSpPr txBox="1">
            <a:spLocks/>
          </p:cNvSpPr>
          <p:nvPr/>
        </p:nvSpPr>
        <p:spPr>
          <a:xfrm>
            <a:off x="7613255" y="2098760"/>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solidFill>
                  <a:schemeClr val="tx1">
                    <a:lumMod val="85000"/>
                    <a:lumOff val="15000"/>
                  </a:schemeClr>
                </a:solidFill>
                <a:latin typeface="HarmonyOS Sans SC" panose="00000500000000000000" pitchFamily="2" charset="-122"/>
                <a:ea typeface="HarmonyOS Sans SC" panose="00000500000000000000" pitchFamily="2" charset="-122"/>
              </a:rPr>
              <a:t>The End</a:t>
            </a:r>
            <a:endParaRPr lang="zh-CN" altLang="en-US" sz="4400" dirty="0">
              <a:solidFill>
                <a:schemeClr val="tx1">
                  <a:lumMod val="85000"/>
                  <a:lumOff val="15000"/>
                </a:schemeClr>
              </a:solidFill>
              <a:latin typeface="HarmonyOS Sans SC" panose="00000500000000000000" pitchFamily="2" charset="-122"/>
              <a:ea typeface="HarmonyOS Sans SC" panose="00000500000000000000" pitchFamily="2" charset="-122"/>
            </a:endParaRPr>
          </a:p>
        </p:txBody>
      </p:sp>
      <p:sp>
        <p:nvSpPr>
          <p:cNvPr id="6" name="标题 1">
            <a:extLst>
              <a:ext uri="{FF2B5EF4-FFF2-40B4-BE49-F238E27FC236}">
                <a16:creationId xmlns:a16="http://schemas.microsoft.com/office/drawing/2014/main" id="{16E5F16C-A6D2-4F89-AA00-899D4D7C9C4F}"/>
              </a:ext>
            </a:extLst>
          </p:cNvPr>
          <p:cNvSpPr txBox="1">
            <a:spLocks/>
          </p:cNvSpPr>
          <p:nvPr/>
        </p:nvSpPr>
        <p:spPr>
          <a:xfrm>
            <a:off x="7613255" y="2790985"/>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solidFill>
                  <a:schemeClr val="tx1">
                    <a:lumMod val="95000"/>
                    <a:lumOff val="5000"/>
                  </a:schemeClr>
                </a:solidFill>
                <a:latin typeface="HarmonyOS Sans SC Light" panose="00000400000000000000" pitchFamily="2" charset="-122"/>
                <a:ea typeface="HarmonyOS Sans SC Light" panose="00000400000000000000" pitchFamily="2" charset="-122"/>
              </a:rPr>
              <a:t>The End</a:t>
            </a:r>
            <a:endParaRPr lang="zh-CN" altLang="en-US" sz="4400" dirty="0">
              <a:solidFill>
                <a:schemeClr val="tx1">
                  <a:lumMod val="95000"/>
                  <a:lumOff val="5000"/>
                </a:schemeClr>
              </a:solidFill>
              <a:latin typeface="HarmonyOS Sans SC Light" panose="00000400000000000000" pitchFamily="2" charset="-122"/>
              <a:ea typeface="HarmonyOS Sans SC Light" panose="00000400000000000000" pitchFamily="2" charset="-122"/>
            </a:endParaRPr>
          </a:p>
        </p:txBody>
      </p:sp>
      <p:sp>
        <p:nvSpPr>
          <p:cNvPr id="7" name="标题 1">
            <a:extLst>
              <a:ext uri="{FF2B5EF4-FFF2-40B4-BE49-F238E27FC236}">
                <a16:creationId xmlns:a16="http://schemas.microsoft.com/office/drawing/2014/main" id="{E1F9B68F-902B-4ED5-872F-50A0F687435F}"/>
              </a:ext>
            </a:extLst>
          </p:cNvPr>
          <p:cNvSpPr txBox="1">
            <a:spLocks/>
          </p:cNvSpPr>
          <p:nvPr/>
        </p:nvSpPr>
        <p:spPr>
          <a:xfrm>
            <a:off x="7613255" y="3483210"/>
            <a:ext cx="9157490" cy="125737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a:latin typeface="HarmonyOS Sans SC Thin" panose="00000200000000000000" pitchFamily="2" charset="-122"/>
                <a:ea typeface="HarmonyOS Sans SC Thin" panose="00000200000000000000" pitchFamily="2" charset="-122"/>
              </a:rPr>
              <a:t>The End</a:t>
            </a:r>
            <a:endParaRPr lang="zh-CN" altLang="en-US" sz="4400" dirty="0">
              <a:latin typeface="HarmonyOS Sans SC Thin" panose="00000200000000000000" pitchFamily="2" charset="-122"/>
              <a:ea typeface="HarmonyOS Sans SC Thin" panose="00000200000000000000" pitchFamily="2" charset="-122"/>
            </a:endParaRPr>
          </a:p>
        </p:txBody>
      </p:sp>
      <p:sp>
        <p:nvSpPr>
          <p:cNvPr id="13" name="矩形 12">
            <a:extLst>
              <a:ext uri="{FF2B5EF4-FFF2-40B4-BE49-F238E27FC236}">
                <a16:creationId xmlns:a16="http://schemas.microsoft.com/office/drawing/2014/main" id="{8260562A-3D1F-48C0-B880-DA2CF5E2A781}"/>
              </a:ext>
            </a:extLst>
          </p:cNvPr>
          <p:cNvSpPr/>
          <p:nvPr/>
        </p:nvSpPr>
        <p:spPr>
          <a:xfrm rot="5400000">
            <a:off x="9738836" y="2084088"/>
            <a:ext cx="1910953" cy="45719"/>
          </a:xfrm>
          <a:prstGeom prst="rect">
            <a:avLst/>
          </a:prstGeom>
          <a:solidFill>
            <a:srgbClr val="3063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E9FB5646-A06D-4C1E-BC05-F2B593F6E58A}"/>
              </a:ext>
            </a:extLst>
          </p:cNvPr>
          <p:cNvSpPr/>
          <p:nvPr/>
        </p:nvSpPr>
        <p:spPr>
          <a:xfrm>
            <a:off x="1353703" y="1151471"/>
            <a:ext cx="9432130" cy="4207929"/>
          </a:xfrm>
          <a:custGeom>
            <a:avLst/>
            <a:gdLst>
              <a:gd name="connsiteX0" fmla="*/ 0 w 9432130"/>
              <a:gd name="connsiteY0" fmla="*/ 0 h 4207929"/>
              <a:gd name="connsiteX1" fmla="*/ 9432130 w 9432130"/>
              <a:gd name="connsiteY1" fmla="*/ 0 h 4207929"/>
              <a:gd name="connsiteX2" fmla="*/ 9432130 w 9432130"/>
              <a:gd name="connsiteY2" fmla="*/ 4207929 h 4207929"/>
              <a:gd name="connsiteX3" fmla="*/ 0 w 9432130"/>
              <a:gd name="connsiteY3" fmla="*/ 4207929 h 4207929"/>
              <a:gd name="connsiteX4" fmla="*/ 0 w 9432130"/>
              <a:gd name="connsiteY4" fmla="*/ 0 h 4207929"/>
              <a:gd name="connsiteX0" fmla="*/ 0 w 9432130"/>
              <a:gd name="connsiteY0" fmla="*/ 0 h 4207929"/>
              <a:gd name="connsiteX1" fmla="*/ 9432130 w 9432130"/>
              <a:gd name="connsiteY1" fmla="*/ 0 h 4207929"/>
              <a:gd name="connsiteX2" fmla="*/ 9428597 w 9432130"/>
              <a:gd name="connsiteY2" fmla="*/ 3496729 h 4207929"/>
              <a:gd name="connsiteX3" fmla="*/ 9432130 w 9432130"/>
              <a:gd name="connsiteY3" fmla="*/ 4207929 h 4207929"/>
              <a:gd name="connsiteX4" fmla="*/ 0 w 9432130"/>
              <a:gd name="connsiteY4" fmla="*/ 4207929 h 4207929"/>
              <a:gd name="connsiteX5" fmla="*/ 0 w 9432130"/>
              <a:gd name="connsiteY5" fmla="*/ 0 h 4207929"/>
              <a:gd name="connsiteX0" fmla="*/ 0 w 9432130"/>
              <a:gd name="connsiteY0" fmla="*/ 0 h 4207929"/>
              <a:gd name="connsiteX1" fmla="*/ 3878697 w 9432130"/>
              <a:gd name="connsiteY1" fmla="*/ 4229 h 4207929"/>
              <a:gd name="connsiteX2" fmla="*/ 9432130 w 9432130"/>
              <a:gd name="connsiteY2" fmla="*/ 0 h 4207929"/>
              <a:gd name="connsiteX3" fmla="*/ 9428597 w 9432130"/>
              <a:gd name="connsiteY3" fmla="*/ 3496729 h 4207929"/>
              <a:gd name="connsiteX4" fmla="*/ 9432130 w 9432130"/>
              <a:gd name="connsiteY4" fmla="*/ 4207929 h 4207929"/>
              <a:gd name="connsiteX5" fmla="*/ 0 w 9432130"/>
              <a:gd name="connsiteY5" fmla="*/ 4207929 h 4207929"/>
              <a:gd name="connsiteX6" fmla="*/ 0 w 9432130"/>
              <a:gd name="connsiteY6" fmla="*/ 0 h 4207929"/>
              <a:gd name="connsiteX0" fmla="*/ 9428597 w 9520037"/>
              <a:gd name="connsiteY0" fmla="*/ 3496729 h 4207929"/>
              <a:gd name="connsiteX1" fmla="*/ 9432130 w 9520037"/>
              <a:gd name="connsiteY1" fmla="*/ 4207929 h 4207929"/>
              <a:gd name="connsiteX2" fmla="*/ 0 w 9520037"/>
              <a:gd name="connsiteY2" fmla="*/ 4207929 h 4207929"/>
              <a:gd name="connsiteX3" fmla="*/ 0 w 9520037"/>
              <a:gd name="connsiteY3" fmla="*/ 0 h 4207929"/>
              <a:gd name="connsiteX4" fmla="*/ 3878697 w 9520037"/>
              <a:gd name="connsiteY4" fmla="*/ 4229 h 4207929"/>
              <a:gd name="connsiteX5" fmla="*/ 9432130 w 9520037"/>
              <a:gd name="connsiteY5" fmla="*/ 0 h 4207929"/>
              <a:gd name="connsiteX6" fmla="*/ 9520037 w 9520037"/>
              <a:gd name="connsiteY6" fmla="*/ 3588169 h 4207929"/>
              <a:gd name="connsiteX0" fmla="*/ 9428597 w 9432130"/>
              <a:gd name="connsiteY0" fmla="*/ 3496729 h 4207929"/>
              <a:gd name="connsiteX1" fmla="*/ 9432130 w 9432130"/>
              <a:gd name="connsiteY1" fmla="*/ 4207929 h 4207929"/>
              <a:gd name="connsiteX2" fmla="*/ 0 w 9432130"/>
              <a:gd name="connsiteY2" fmla="*/ 4207929 h 4207929"/>
              <a:gd name="connsiteX3" fmla="*/ 0 w 9432130"/>
              <a:gd name="connsiteY3" fmla="*/ 0 h 4207929"/>
              <a:gd name="connsiteX4" fmla="*/ 3878697 w 9432130"/>
              <a:gd name="connsiteY4" fmla="*/ 4229 h 4207929"/>
              <a:gd name="connsiteX5" fmla="*/ 9432130 w 9432130"/>
              <a:gd name="connsiteY5" fmla="*/ 0 h 4207929"/>
              <a:gd name="connsiteX0" fmla="*/ 9428597 w 9432130"/>
              <a:gd name="connsiteY0" fmla="*/ 3496729 h 4207929"/>
              <a:gd name="connsiteX1" fmla="*/ 9432130 w 9432130"/>
              <a:gd name="connsiteY1" fmla="*/ 4207929 h 4207929"/>
              <a:gd name="connsiteX2" fmla="*/ 0 w 9432130"/>
              <a:gd name="connsiteY2" fmla="*/ 4207929 h 4207929"/>
              <a:gd name="connsiteX3" fmla="*/ 0 w 9432130"/>
              <a:gd name="connsiteY3" fmla="*/ 0 h 4207929"/>
              <a:gd name="connsiteX4" fmla="*/ 3878697 w 9432130"/>
              <a:gd name="connsiteY4" fmla="*/ 4229 h 4207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2130" h="4207929">
                <a:moveTo>
                  <a:pt x="9428597" y="3496729"/>
                </a:moveTo>
                <a:cubicBezTo>
                  <a:pt x="9429775" y="3733796"/>
                  <a:pt x="9430952" y="3970862"/>
                  <a:pt x="9432130" y="4207929"/>
                </a:cubicBezTo>
                <a:lnTo>
                  <a:pt x="0" y="4207929"/>
                </a:lnTo>
                <a:lnTo>
                  <a:pt x="0" y="0"/>
                </a:lnTo>
                <a:lnTo>
                  <a:pt x="3878697" y="4229"/>
                </a:ln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731978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48E8935-2B2A-49A6-94C1-DD3410A04CB6}"/>
              </a:ext>
            </a:extLst>
          </p:cNvPr>
          <p:cNvSpPr txBox="1"/>
          <p:nvPr/>
        </p:nvSpPr>
        <p:spPr>
          <a:xfrm>
            <a:off x="450881" y="524360"/>
            <a:ext cx="542808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1. </a:t>
            </a:r>
            <a:r>
              <a:rPr lang="zh-CN" altLang="en-US" dirty="0">
                <a:latin typeface="HarmonyOS Sans SC" panose="00000500000000000000" pitchFamily="2" charset="-122"/>
                <a:ea typeface="HarmonyOS Sans SC" panose="00000500000000000000" pitchFamily="2" charset="-122"/>
              </a:rPr>
              <a:t>如何有效提取各模态的信息</a:t>
            </a:r>
            <a:r>
              <a:rPr lang="en-US" altLang="zh-CN" dirty="0">
                <a:latin typeface="HarmonyOS Sans SC" panose="00000500000000000000" pitchFamily="2" charset="-122"/>
                <a:ea typeface="HarmonyOS Sans SC" panose="00000500000000000000" pitchFamily="2" charset="-122"/>
              </a:rPr>
              <a:t>(informative or not). </a:t>
            </a:r>
            <a:endParaRPr lang="zh-CN" altLang="en-US"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3400F06A-6EB4-44D9-85EE-7B26DD78C51D}"/>
              </a:ext>
            </a:extLst>
          </p:cNvPr>
          <p:cNvSpPr txBox="1"/>
          <p:nvPr/>
        </p:nvSpPr>
        <p:spPr>
          <a:xfrm>
            <a:off x="998569" y="1462572"/>
            <a:ext cx="5695790" cy="307777"/>
          </a:xfrm>
          <a:prstGeom prst="rect">
            <a:avLst/>
          </a:prstGeom>
          <a:noFill/>
        </p:spPr>
        <p:txBody>
          <a:bodyPr wrap="none" rtlCol="0">
            <a:spAutoFit/>
          </a:bodyPr>
          <a:lstStyle/>
          <a:p>
            <a:r>
              <a:rPr lang="en-US" altLang="zh-CN" sz="1400" dirty="0">
                <a:latin typeface="HarmonyOS Sans SC" panose="00000500000000000000" pitchFamily="2" charset="-122"/>
                <a:ea typeface="HarmonyOS Sans SC" panose="00000500000000000000" pitchFamily="2" charset="-122"/>
              </a:rPr>
              <a:t>Most frequently used: (</a:t>
            </a:r>
            <a:r>
              <a:rPr lang="zh-CN" altLang="en-US" sz="1400" dirty="0">
                <a:latin typeface="HarmonyOS Sans SC" panose="00000500000000000000" pitchFamily="2" charset="-122"/>
                <a:ea typeface="HarmonyOS Sans SC" panose="00000500000000000000" pitchFamily="2" charset="-122"/>
              </a:rPr>
              <a:t>文本模态除外</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预先使用工具提取模态的特征</a:t>
            </a:r>
            <a:r>
              <a:rPr lang="en-US" altLang="zh-CN" sz="1400" dirty="0">
                <a:latin typeface="HarmonyOS Sans SC" panose="00000500000000000000" pitchFamily="2" charset="-122"/>
                <a:ea typeface="HarmonyOS Sans SC" panose="00000500000000000000" pitchFamily="2" charset="-122"/>
              </a:rPr>
              <a:t>. </a:t>
            </a:r>
            <a:endParaRPr lang="zh-CN" altLang="en-US" sz="1400" dirty="0">
              <a:latin typeface="HarmonyOS Sans SC" panose="00000500000000000000" pitchFamily="2" charset="-122"/>
              <a:ea typeface="HarmonyOS Sans SC" panose="00000500000000000000" pitchFamily="2" charset="-122"/>
            </a:endParaRPr>
          </a:p>
        </p:txBody>
      </p:sp>
      <p:sp>
        <p:nvSpPr>
          <p:cNvPr id="4" name="文本框 3">
            <a:extLst>
              <a:ext uri="{FF2B5EF4-FFF2-40B4-BE49-F238E27FC236}">
                <a16:creationId xmlns:a16="http://schemas.microsoft.com/office/drawing/2014/main" id="{E69DE16B-EB09-42CA-8FE6-9E533309F568}"/>
              </a:ext>
            </a:extLst>
          </p:cNvPr>
          <p:cNvSpPr txBox="1"/>
          <p:nvPr/>
        </p:nvSpPr>
        <p:spPr>
          <a:xfrm>
            <a:off x="998569" y="1857859"/>
            <a:ext cx="2468946" cy="307777"/>
          </a:xfrm>
          <a:prstGeom prst="rect">
            <a:avLst/>
          </a:prstGeom>
          <a:noFill/>
        </p:spPr>
        <p:txBody>
          <a:bodyPr wrap="none" rtlCol="0">
            <a:spAutoFit/>
          </a:bodyPr>
          <a:lstStyle/>
          <a:p>
            <a:r>
              <a:rPr lang="zh-CN" altLang="en-US" sz="1400" dirty="0">
                <a:latin typeface="HarmonyOS Sans SC" panose="00000500000000000000" pitchFamily="2" charset="-122"/>
                <a:ea typeface="HarmonyOS Sans SC" panose="00000500000000000000" pitchFamily="2" charset="-122"/>
              </a:rPr>
              <a:t>视频模态</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图片序列</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大量帧</a:t>
            </a:r>
            <a:r>
              <a:rPr lang="en-US" altLang="zh-CN" sz="1400" dirty="0">
                <a:latin typeface="HarmonyOS Sans SC" panose="00000500000000000000" pitchFamily="2" charset="-122"/>
                <a:ea typeface="HarmonyOS Sans SC" panose="00000500000000000000" pitchFamily="2" charset="-122"/>
              </a:rPr>
              <a:t>). </a:t>
            </a:r>
            <a:endParaRPr lang="zh-CN" altLang="en-US" sz="1400" dirty="0">
              <a:latin typeface="HarmonyOS Sans SC" panose="00000500000000000000" pitchFamily="2" charset="-122"/>
              <a:ea typeface="HarmonyOS Sans SC" panose="00000500000000000000" pitchFamily="2" charset="-122"/>
            </a:endParaRPr>
          </a:p>
        </p:txBody>
      </p:sp>
      <p:sp>
        <p:nvSpPr>
          <p:cNvPr id="5" name="文本框 4">
            <a:extLst>
              <a:ext uri="{FF2B5EF4-FFF2-40B4-BE49-F238E27FC236}">
                <a16:creationId xmlns:a16="http://schemas.microsoft.com/office/drawing/2014/main" id="{A4CF2B20-3930-441C-A469-055CC9A39E58}"/>
              </a:ext>
            </a:extLst>
          </p:cNvPr>
          <p:cNvSpPr txBox="1"/>
          <p:nvPr/>
        </p:nvSpPr>
        <p:spPr>
          <a:xfrm>
            <a:off x="3446940" y="1861317"/>
            <a:ext cx="1351652" cy="307777"/>
          </a:xfrm>
          <a:prstGeom prst="rect">
            <a:avLst/>
          </a:prstGeom>
          <a:noFill/>
        </p:spPr>
        <p:txBody>
          <a:bodyPr wrap="none" rtlCol="0">
            <a:spAutoFit/>
          </a:bodyPr>
          <a:lstStyle/>
          <a:p>
            <a:r>
              <a:rPr lang="zh-CN" altLang="en-US" sz="1400" dirty="0">
                <a:latin typeface="HarmonyOS Sans SC" panose="00000500000000000000" pitchFamily="2" charset="-122"/>
                <a:ea typeface="HarmonyOS Sans SC" panose="00000500000000000000" pitchFamily="2" charset="-122"/>
              </a:rPr>
              <a:t>进行帧的采样</a:t>
            </a:r>
            <a:r>
              <a:rPr lang="en-US" altLang="zh-CN" sz="1400" dirty="0">
                <a:latin typeface="HarmonyOS Sans SC" panose="00000500000000000000" pitchFamily="2" charset="-122"/>
                <a:ea typeface="HarmonyOS Sans SC" panose="00000500000000000000" pitchFamily="2" charset="-122"/>
              </a:rPr>
              <a:t>. </a:t>
            </a:r>
            <a:endParaRPr lang="zh-CN" altLang="en-US" sz="1400" dirty="0">
              <a:latin typeface="HarmonyOS Sans SC" panose="00000500000000000000" pitchFamily="2" charset="-122"/>
              <a:ea typeface="HarmonyOS Sans SC" panose="00000500000000000000" pitchFamily="2" charset="-122"/>
            </a:endParaRPr>
          </a:p>
        </p:txBody>
      </p:sp>
      <p:sp>
        <p:nvSpPr>
          <p:cNvPr id="6" name="文本框 5">
            <a:extLst>
              <a:ext uri="{FF2B5EF4-FFF2-40B4-BE49-F238E27FC236}">
                <a16:creationId xmlns:a16="http://schemas.microsoft.com/office/drawing/2014/main" id="{453B0902-6618-4C92-A483-316E60E48187}"/>
              </a:ext>
            </a:extLst>
          </p:cNvPr>
          <p:cNvSpPr txBox="1"/>
          <p:nvPr/>
        </p:nvSpPr>
        <p:spPr>
          <a:xfrm>
            <a:off x="4798592" y="1857858"/>
            <a:ext cx="3414717" cy="307777"/>
          </a:xfrm>
          <a:prstGeom prst="rect">
            <a:avLst/>
          </a:prstGeom>
          <a:noFill/>
        </p:spPr>
        <p:txBody>
          <a:bodyPr wrap="none" rtlCol="0">
            <a:spAutoFit/>
          </a:bodyPr>
          <a:lstStyle/>
          <a:p>
            <a:r>
              <a:rPr lang="zh-CN" altLang="en-US" sz="1400" dirty="0">
                <a:latin typeface="HarmonyOS Sans SC" panose="00000500000000000000" pitchFamily="2" charset="-122"/>
                <a:ea typeface="HarmonyOS Sans SC" panose="00000500000000000000" pitchFamily="2" charset="-122"/>
              </a:rPr>
              <a:t>对采样到的帧</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进行人脸表情特征的提取</a:t>
            </a:r>
            <a:r>
              <a:rPr lang="en-US" altLang="zh-CN" sz="1400" dirty="0">
                <a:latin typeface="HarmonyOS Sans SC" panose="00000500000000000000" pitchFamily="2" charset="-122"/>
                <a:ea typeface="HarmonyOS Sans SC" panose="00000500000000000000" pitchFamily="2" charset="-122"/>
              </a:rPr>
              <a:t>. </a:t>
            </a:r>
            <a:endParaRPr lang="zh-CN" altLang="en-US" sz="1400" dirty="0">
              <a:latin typeface="HarmonyOS Sans SC" panose="00000500000000000000" pitchFamily="2" charset="-122"/>
              <a:ea typeface="HarmonyOS Sans SC" panose="00000500000000000000" pitchFamily="2" charset="-122"/>
            </a:endParaRPr>
          </a:p>
        </p:txBody>
      </p:sp>
      <p:sp>
        <p:nvSpPr>
          <p:cNvPr id="7" name="文本框 6">
            <a:extLst>
              <a:ext uri="{FF2B5EF4-FFF2-40B4-BE49-F238E27FC236}">
                <a16:creationId xmlns:a16="http://schemas.microsoft.com/office/drawing/2014/main" id="{56E2FF3A-9E65-4E81-94BF-7E41DA5B4BEC}"/>
              </a:ext>
            </a:extLst>
          </p:cNvPr>
          <p:cNvSpPr txBox="1"/>
          <p:nvPr/>
        </p:nvSpPr>
        <p:spPr>
          <a:xfrm>
            <a:off x="8299481" y="1857858"/>
            <a:ext cx="1035861" cy="307777"/>
          </a:xfrm>
          <a:prstGeom prst="rect">
            <a:avLst/>
          </a:prstGeom>
          <a:noFill/>
        </p:spPr>
        <p:txBody>
          <a:bodyPr wrap="none" rtlCol="0">
            <a:spAutoFit/>
          </a:bodyPr>
          <a:lstStyle/>
          <a:p>
            <a:r>
              <a:rPr lang="en-US" altLang="zh-CN" sz="1400" dirty="0">
                <a:solidFill>
                  <a:srgbClr val="3063F1"/>
                </a:solidFill>
                <a:latin typeface="HarmonyOS Sans SC" panose="00000500000000000000" pitchFamily="2" charset="-122"/>
                <a:ea typeface="HarmonyOS Sans SC" panose="00000500000000000000" pitchFamily="2" charset="-122"/>
              </a:rPr>
              <a:t>Facet</a:t>
            </a:r>
            <a:r>
              <a:rPr lang="zh-CN" altLang="en-US" sz="1400" dirty="0">
                <a:latin typeface="HarmonyOS Sans SC" panose="00000500000000000000" pitchFamily="2" charset="-122"/>
                <a:ea typeface="HarmonyOS Sans SC" panose="00000500000000000000" pitchFamily="2" charset="-122"/>
              </a:rPr>
              <a:t>模型</a:t>
            </a:r>
            <a:r>
              <a:rPr lang="en-US" altLang="zh-CN" sz="1400" dirty="0">
                <a:latin typeface="HarmonyOS Sans SC" panose="00000500000000000000" pitchFamily="2" charset="-122"/>
                <a:ea typeface="HarmonyOS Sans SC" panose="00000500000000000000" pitchFamily="2" charset="-122"/>
              </a:rPr>
              <a:t>.</a:t>
            </a:r>
            <a:endParaRPr lang="zh-CN" altLang="en-US" sz="1400" dirty="0">
              <a:latin typeface="HarmonyOS Sans SC" panose="00000500000000000000" pitchFamily="2" charset="-122"/>
              <a:ea typeface="HarmonyOS Sans SC" panose="00000500000000000000" pitchFamily="2" charset="-122"/>
            </a:endParaRPr>
          </a:p>
        </p:txBody>
      </p:sp>
      <p:sp>
        <p:nvSpPr>
          <p:cNvPr id="8" name="文本框 7">
            <a:extLst>
              <a:ext uri="{FF2B5EF4-FFF2-40B4-BE49-F238E27FC236}">
                <a16:creationId xmlns:a16="http://schemas.microsoft.com/office/drawing/2014/main" id="{B8A6B946-12CC-4A7D-B465-1AD4CA5F64A0}"/>
              </a:ext>
            </a:extLst>
          </p:cNvPr>
          <p:cNvSpPr txBox="1"/>
          <p:nvPr/>
        </p:nvSpPr>
        <p:spPr>
          <a:xfrm>
            <a:off x="998569" y="2300771"/>
            <a:ext cx="5573962" cy="307777"/>
          </a:xfrm>
          <a:prstGeom prst="rect">
            <a:avLst/>
          </a:prstGeom>
          <a:noFill/>
        </p:spPr>
        <p:txBody>
          <a:bodyPr wrap="none" rtlCol="0">
            <a:spAutoFit/>
          </a:bodyPr>
          <a:lstStyle/>
          <a:p>
            <a:r>
              <a:rPr lang="zh-CN" altLang="en-US" sz="1400" dirty="0">
                <a:latin typeface="HarmonyOS Sans SC" panose="00000500000000000000" pitchFamily="2" charset="-122"/>
                <a:ea typeface="HarmonyOS Sans SC" panose="00000500000000000000" pitchFamily="2" charset="-122"/>
              </a:rPr>
              <a:t>音频模态</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声音的特征包含 梅尔频率倒谱系数</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节奏</a:t>
            </a:r>
            <a:r>
              <a:rPr lang="en-US" altLang="zh-CN" sz="1400" dirty="0">
                <a:latin typeface="HarmonyOS Sans SC" panose="00000500000000000000" pitchFamily="2" charset="-122"/>
                <a:ea typeface="HarmonyOS Sans SC" panose="00000500000000000000" pitchFamily="2" charset="-122"/>
              </a:rPr>
              <a:t>, VUV, </a:t>
            </a:r>
            <a:r>
              <a:rPr lang="zh-CN" altLang="en-US" sz="1400" dirty="0">
                <a:latin typeface="HarmonyOS Sans SC" panose="00000500000000000000" pitchFamily="2" charset="-122"/>
                <a:ea typeface="HarmonyOS Sans SC" panose="00000500000000000000" pitchFamily="2" charset="-122"/>
              </a:rPr>
              <a:t>语调等</a:t>
            </a:r>
            <a:r>
              <a:rPr lang="en-US" altLang="zh-CN" sz="1400" dirty="0">
                <a:latin typeface="HarmonyOS Sans SC" panose="00000500000000000000" pitchFamily="2" charset="-122"/>
                <a:ea typeface="HarmonyOS Sans SC" panose="00000500000000000000" pitchFamily="2" charset="-122"/>
              </a:rPr>
              <a:t>. </a:t>
            </a:r>
            <a:endParaRPr lang="zh-CN" altLang="en-US" sz="1400" dirty="0">
              <a:latin typeface="HarmonyOS Sans SC" panose="00000500000000000000" pitchFamily="2" charset="-122"/>
              <a:ea typeface="HarmonyOS Sans SC" panose="00000500000000000000" pitchFamily="2" charset="-122"/>
            </a:endParaRPr>
          </a:p>
        </p:txBody>
      </p:sp>
      <p:sp>
        <p:nvSpPr>
          <p:cNvPr id="9" name="文本框 8">
            <a:extLst>
              <a:ext uri="{FF2B5EF4-FFF2-40B4-BE49-F238E27FC236}">
                <a16:creationId xmlns:a16="http://schemas.microsoft.com/office/drawing/2014/main" id="{8634F8D7-6DA5-441C-958A-3794BD613CC1}"/>
              </a:ext>
            </a:extLst>
          </p:cNvPr>
          <p:cNvSpPr txBox="1"/>
          <p:nvPr/>
        </p:nvSpPr>
        <p:spPr>
          <a:xfrm>
            <a:off x="6694359" y="2300770"/>
            <a:ext cx="1047082" cy="307777"/>
          </a:xfrm>
          <a:prstGeom prst="rect">
            <a:avLst/>
          </a:prstGeom>
          <a:noFill/>
        </p:spPr>
        <p:txBody>
          <a:bodyPr wrap="none" rtlCol="0">
            <a:spAutoFit/>
          </a:bodyPr>
          <a:lstStyle/>
          <a:p>
            <a:r>
              <a:rPr lang="en-US" altLang="zh-CN" sz="1400" dirty="0">
                <a:solidFill>
                  <a:srgbClr val="3063F1"/>
                </a:solidFill>
                <a:latin typeface="HarmonyOS Sans SC" panose="00000500000000000000" pitchFamily="2" charset="-122"/>
                <a:ea typeface="HarmonyOS Sans SC" panose="00000500000000000000" pitchFamily="2" charset="-122"/>
              </a:rPr>
              <a:t>COVAREP</a:t>
            </a:r>
            <a:r>
              <a:rPr lang="en-US" altLang="zh-CN" sz="1400" dirty="0">
                <a:latin typeface="HarmonyOS Sans SC" panose="00000500000000000000" pitchFamily="2" charset="-122"/>
                <a:ea typeface="HarmonyOS Sans SC" panose="00000500000000000000" pitchFamily="2" charset="-122"/>
              </a:rPr>
              <a:t>.</a:t>
            </a:r>
            <a:endParaRPr lang="zh-CN" altLang="en-US" sz="1400" dirty="0">
              <a:latin typeface="HarmonyOS Sans SC" panose="00000500000000000000" pitchFamily="2" charset="-122"/>
              <a:ea typeface="HarmonyOS Sans SC" panose="00000500000000000000" pitchFamily="2" charset="-122"/>
            </a:endParaRPr>
          </a:p>
        </p:txBody>
      </p:sp>
      <p:grpSp>
        <p:nvGrpSpPr>
          <p:cNvPr id="19" name="组合 18">
            <a:extLst>
              <a:ext uri="{FF2B5EF4-FFF2-40B4-BE49-F238E27FC236}">
                <a16:creationId xmlns:a16="http://schemas.microsoft.com/office/drawing/2014/main" id="{B6506BA8-662B-4D1F-A435-31193FB3AFDC}"/>
              </a:ext>
            </a:extLst>
          </p:cNvPr>
          <p:cNvGrpSpPr/>
          <p:nvPr/>
        </p:nvGrpSpPr>
        <p:grpSpPr>
          <a:xfrm>
            <a:off x="9382125" y="2011746"/>
            <a:ext cx="1810205" cy="596801"/>
            <a:chOff x="9382125" y="2011746"/>
            <a:chExt cx="1810205" cy="596801"/>
          </a:xfrm>
        </p:grpSpPr>
        <p:sp>
          <p:nvSpPr>
            <p:cNvPr id="10" name="右大括号 9">
              <a:extLst>
                <a:ext uri="{FF2B5EF4-FFF2-40B4-BE49-F238E27FC236}">
                  <a16:creationId xmlns:a16="http://schemas.microsoft.com/office/drawing/2014/main" id="{537158CF-0E84-4325-8094-459348A1ACFD}"/>
                </a:ext>
              </a:extLst>
            </p:cNvPr>
            <p:cNvSpPr/>
            <p:nvPr/>
          </p:nvSpPr>
          <p:spPr>
            <a:xfrm>
              <a:off x="9382125" y="2011746"/>
              <a:ext cx="123825" cy="464755"/>
            </a:xfrm>
            <a:prstGeom prst="rightBrace">
              <a:avLst>
                <a:gd name="adj1" fmla="val 77563"/>
                <a:gd name="adj2" fmla="val 48884"/>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88A54ED-C6FB-4BF2-B08D-1754A86A7C59}"/>
                </a:ext>
              </a:extLst>
            </p:cNvPr>
            <p:cNvSpPr txBox="1"/>
            <p:nvPr/>
          </p:nvSpPr>
          <p:spPr>
            <a:xfrm>
              <a:off x="9564961" y="2090234"/>
              <a:ext cx="1303562" cy="307777"/>
            </a:xfrm>
            <a:prstGeom prst="rect">
              <a:avLst/>
            </a:prstGeom>
            <a:noFill/>
          </p:spPr>
          <p:txBody>
            <a:bodyPr wrap="none" rtlCol="0">
              <a:spAutoFit/>
            </a:bodyPr>
            <a:lstStyle/>
            <a:p>
              <a:r>
                <a:rPr lang="zh-CN" altLang="en-US" sz="1400" dirty="0">
                  <a:latin typeface="HarmonyOS Sans SC" panose="00000500000000000000" pitchFamily="2" charset="-122"/>
                  <a:ea typeface="HarmonyOS Sans SC" panose="00000500000000000000" pitchFamily="2" charset="-122"/>
                </a:rPr>
                <a:t>特征向量序列</a:t>
              </a:r>
              <a:r>
                <a:rPr lang="en-US" altLang="zh-CN" sz="1400" dirty="0">
                  <a:latin typeface="HarmonyOS Sans SC" panose="00000500000000000000" pitchFamily="2" charset="-122"/>
                  <a:ea typeface="HarmonyOS Sans SC" panose="00000500000000000000" pitchFamily="2" charset="-122"/>
                </a:rPr>
                <a:t>.</a:t>
              </a:r>
              <a:endParaRPr lang="zh-CN" altLang="en-US" sz="1400" dirty="0">
                <a:latin typeface="HarmonyOS Sans SC" panose="00000500000000000000" pitchFamily="2" charset="-122"/>
                <a:ea typeface="HarmonyOS Sans SC" panose="00000500000000000000" pitchFamily="2" charset="-122"/>
              </a:endParaRPr>
            </a:p>
          </p:txBody>
        </p:sp>
        <p:sp>
          <p:nvSpPr>
            <p:cNvPr id="12" name="文本框 11">
              <a:extLst>
                <a:ext uri="{FF2B5EF4-FFF2-40B4-BE49-F238E27FC236}">
                  <a16:creationId xmlns:a16="http://schemas.microsoft.com/office/drawing/2014/main" id="{D497B4A0-70B6-49A2-833D-9FAC6336AF67}"/>
                </a:ext>
              </a:extLst>
            </p:cNvPr>
            <p:cNvSpPr txBox="1"/>
            <p:nvPr/>
          </p:nvSpPr>
          <p:spPr>
            <a:xfrm>
              <a:off x="9564961" y="2346937"/>
              <a:ext cx="1627369" cy="261610"/>
            </a:xfrm>
            <a:prstGeom prst="rect">
              <a:avLst/>
            </a:prstGeom>
            <a:noFill/>
          </p:spPr>
          <p:txBody>
            <a:bodyPr wrap="none" rtlCol="0">
              <a:spAutoFit/>
            </a:bodyPr>
            <a:lstStyle/>
            <a:p>
              <a:r>
                <a:rPr lang="zh-CN" altLang="en-US" sz="1100" dirty="0">
                  <a:latin typeface="HarmonyOS Sans SC" panose="00000500000000000000" pitchFamily="2" charset="-122"/>
                  <a:ea typeface="HarmonyOS Sans SC" panose="00000500000000000000" pitchFamily="2" charset="-122"/>
                </a:rPr>
                <a:t>长度根据采样频率来定</a:t>
              </a:r>
              <a:r>
                <a:rPr lang="en-US" altLang="zh-CN" sz="1100" dirty="0">
                  <a:latin typeface="HarmonyOS Sans SC" panose="00000500000000000000" pitchFamily="2" charset="-122"/>
                  <a:ea typeface="HarmonyOS Sans SC" panose="00000500000000000000" pitchFamily="2" charset="-122"/>
                </a:rPr>
                <a:t>.</a:t>
              </a:r>
              <a:endParaRPr lang="zh-CN" altLang="en-US" sz="1100" dirty="0">
                <a:latin typeface="HarmonyOS Sans SC" panose="00000500000000000000" pitchFamily="2" charset="-122"/>
                <a:ea typeface="HarmonyOS Sans SC" panose="00000500000000000000" pitchFamily="2" charset="-122"/>
              </a:endParaRPr>
            </a:p>
          </p:txBody>
        </p:sp>
      </p:grpSp>
      <p:sp>
        <p:nvSpPr>
          <p:cNvPr id="13" name="文本框 12">
            <a:extLst>
              <a:ext uri="{FF2B5EF4-FFF2-40B4-BE49-F238E27FC236}">
                <a16:creationId xmlns:a16="http://schemas.microsoft.com/office/drawing/2014/main" id="{9E009A96-6599-4AF0-9D2D-8414052A7F8E}"/>
              </a:ext>
            </a:extLst>
          </p:cNvPr>
          <p:cNvSpPr txBox="1"/>
          <p:nvPr/>
        </p:nvSpPr>
        <p:spPr>
          <a:xfrm>
            <a:off x="998569" y="2740224"/>
            <a:ext cx="6911945" cy="307777"/>
          </a:xfrm>
          <a:prstGeom prst="rect">
            <a:avLst/>
          </a:prstGeom>
          <a:noFill/>
        </p:spPr>
        <p:txBody>
          <a:bodyPr wrap="square" rtlCol="0">
            <a:spAutoFit/>
          </a:bodyPr>
          <a:lstStyle/>
          <a:p>
            <a:r>
              <a:rPr lang="zh-CN" altLang="en-US" sz="1400" dirty="0">
                <a:latin typeface="HarmonyOS Sans SC" panose="00000500000000000000" pitchFamily="2" charset="-122"/>
                <a:ea typeface="HarmonyOS Sans SC" panose="00000500000000000000" pitchFamily="2" charset="-122"/>
              </a:rPr>
              <a:t>视频和音频特征提取完成后</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结合文本模态进行后续的处理</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不再变化</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类比</a:t>
            </a:r>
            <a:r>
              <a:rPr lang="en-US" altLang="zh-CN" sz="1400" dirty="0">
                <a:latin typeface="HarmonyOS Sans SC" panose="00000500000000000000" pitchFamily="2" charset="-122"/>
                <a:ea typeface="HarmonyOS Sans SC" panose="00000500000000000000" pitchFamily="2" charset="-122"/>
              </a:rPr>
              <a:t>glove</a:t>
            </a:r>
            <a:r>
              <a:rPr lang="zh-CN" altLang="en-US" sz="1400" dirty="0">
                <a:latin typeface="HarmonyOS Sans SC" panose="00000500000000000000" pitchFamily="2" charset="-122"/>
                <a:ea typeface="HarmonyOS Sans SC" panose="00000500000000000000" pitchFamily="2" charset="-122"/>
              </a:rPr>
              <a:t>向量</a:t>
            </a:r>
            <a:r>
              <a:rPr lang="en-US" altLang="zh-CN" sz="1400" dirty="0">
                <a:latin typeface="HarmonyOS Sans SC" panose="00000500000000000000" pitchFamily="2" charset="-122"/>
                <a:ea typeface="HarmonyOS Sans SC" panose="00000500000000000000" pitchFamily="2" charset="-122"/>
              </a:rPr>
              <a:t>). </a:t>
            </a:r>
            <a:endParaRPr lang="zh-CN" altLang="en-US" sz="1400" dirty="0">
              <a:latin typeface="HarmonyOS Sans SC" panose="00000500000000000000" pitchFamily="2" charset="-122"/>
              <a:ea typeface="HarmonyOS Sans SC" panose="00000500000000000000" pitchFamily="2" charset="-122"/>
            </a:endParaRPr>
          </a:p>
        </p:txBody>
      </p:sp>
      <p:sp>
        <p:nvSpPr>
          <p:cNvPr id="14" name="文本框 13">
            <a:extLst>
              <a:ext uri="{FF2B5EF4-FFF2-40B4-BE49-F238E27FC236}">
                <a16:creationId xmlns:a16="http://schemas.microsoft.com/office/drawing/2014/main" id="{2528A30A-B382-4448-B58E-5BE97535409A}"/>
              </a:ext>
            </a:extLst>
          </p:cNvPr>
          <p:cNvSpPr txBox="1"/>
          <p:nvPr/>
        </p:nvSpPr>
        <p:spPr>
          <a:xfrm>
            <a:off x="998569" y="3102174"/>
            <a:ext cx="5635594" cy="830997"/>
          </a:xfrm>
          <a:prstGeom prst="rect">
            <a:avLst/>
          </a:prstGeom>
          <a:noFill/>
        </p:spPr>
        <p:txBody>
          <a:bodyPr wrap="square" rtlCol="0">
            <a:spAutoFit/>
          </a:bodyPr>
          <a:lstStyle/>
          <a:p>
            <a:r>
              <a:rPr lang="en-US" altLang="zh-CN" sz="4800" dirty="0">
                <a:latin typeface="HarmonyOS Sans SC Black" panose="00000A00000000000000" pitchFamily="2" charset="-122"/>
                <a:ea typeface="HarmonyOS Sans SC Black" panose="00000A00000000000000" pitchFamily="2" charset="-122"/>
              </a:rPr>
              <a:t>“Fake” End 2 End</a:t>
            </a:r>
            <a:endParaRPr lang="zh-CN" altLang="en-US" sz="4800" dirty="0">
              <a:latin typeface="HarmonyOS Sans SC Black" panose="00000A00000000000000" pitchFamily="2" charset="-122"/>
              <a:ea typeface="HarmonyOS Sans SC Black" panose="00000A00000000000000" pitchFamily="2" charset="-122"/>
            </a:endParaRPr>
          </a:p>
        </p:txBody>
      </p:sp>
      <p:sp>
        <p:nvSpPr>
          <p:cNvPr id="15" name="文本框 14">
            <a:extLst>
              <a:ext uri="{FF2B5EF4-FFF2-40B4-BE49-F238E27FC236}">
                <a16:creationId xmlns:a16="http://schemas.microsoft.com/office/drawing/2014/main" id="{25F7B1E2-37DF-4738-91B7-24BD6D8DDFBB}"/>
              </a:ext>
            </a:extLst>
          </p:cNvPr>
          <p:cNvSpPr txBox="1"/>
          <p:nvPr/>
        </p:nvSpPr>
        <p:spPr>
          <a:xfrm>
            <a:off x="998569" y="4026099"/>
            <a:ext cx="5535581" cy="307777"/>
          </a:xfrm>
          <a:prstGeom prst="rect">
            <a:avLst/>
          </a:prstGeom>
          <a:noFill/>
        </p:spPr>
        <p:txBody>
          <a:bodyPr wrap="square" rtlCol="0">
            <a:spAutoFit/>
          </a:bodyPr>
          <a:lstStyle/>
          <a:p>
            <a:r>
              <a:rPr lang="zh-CN" altLang="en-US" sz="1400" dirty="0">
                <a:latin typeface="HarmonyOS Sans SC" panose="00000500000000000000" pitchFamily="2" charset="-122"/>
                <a:ea typeface="HarmonyOS Sans SC" panose="00000500000000000000" pitchFamily="2" charset="-122"/>
              </a:rPr>
              <a:t>音频</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视频模态特征</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手动提取</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在不同的数据集或者任务上不方便扩展</a:t>
            </a:r>
            <a:r>
              <a:rPr lang="en-US" altLang="zh-CN" sz="1400" dirty="0">
                <a:latin typeface="HarmonyOS Sans SC" panose="00000500000000000000" pitchFamily="2" charset="-122"/>
                <a:ea typeface="HarmonyOS Sans SC" panose="00000500000000000000" pitchFamily="2" charset="-122"/>
              </a:rPr>
              <a:t>. </a:t>
            </a:r>
            <a:endParaRPr lang="zh-CN" altLang="en-US" sz="1400" dirty="0">
              <a:latin typeface="HarmonyOS Sans SC" panose="00000500000000000000" pitchFamily="2" charset="-122"/>
              <a:ea typeface="HarmonyOS Sans SC" panose="00000500000000000000" pitchFamily="2" charset="-122"/>
            </a:endParaRPr>
          </a:p>
        </p:txBody>
      </p:sp>
      <p:sp>
        <p:nvSpPr>
          <p:cNvPr id="16" name="文本框 15">
            <a:extLst>
              <a:ext uri="{FF2B5EF4-FFF2-40B4-BE49-F238E27FC236}">
                <a16:creationId xmlns:a16="http://schemas.microsoft.com/office/drawing/2014/main" id="{44FF776F-C824-43BA-BCB8-A2DA64B19647}"/>
              </a:ext>
            </a:extLst>
          </p:cNvPr>
          <p:cNvSpPr txBox="1"/>
          <p:nvPr/>
        </p:nvSpPr>
        <p:spPr>
          <a:xfrm>
            <a:off x="6621177" y="4072266"/>
            <a:ext cx="2943784" cy="261610"/>
          </a:xfrm>
          <a:prstGeom prst="rect">
            <a:avLst/>
          </a:prstGeom>
          <a:noFill/>
        </p:spPr>
        <p:txBody>
          <a:bodyPr wrap="square" rtlCol="0">
            <a:spAutoFit/>
          </a:bodyPr>
          <a:lstStyle/>
          <a:p>
            <a:r>
              <a:rPr lang="zh-CN" altLang="en-US" sz="1100" dirty="0">
                <a:latin typeface="HarmonyOS Sans SC" panose="00000500000000000000" pitchFamily="2" charset="-122"/>
                <a:ea typeface="HarmonyOS Sans SC" panose="00000500000000000000" pitchFamily="2" charset="-122"/>
              </a:rPr>
              <a:t>每次都要抽一遍</a:t>
            </a:r>
            <a:r>
              <a:rPr lang="en-US" altLang="zh-CN" sz="1100" dirty="0">
                <a:latin typeface="HarmonyOS Sans SC" panose="00000500000000000000" pitchFamily="2" charset="-122"/>
                <a:ea typeface="HarmonyOS Sans SC" panose="00000500000000000000" pitchFamily="2" charset="-122"/>
              </a:rPr>
              <a:t>, </a:t>
            </a:r>
            <a:r>
              <a:rPr lang="zh-CN" altLang="en-US" sz="1100" dirty="0">
                <a:latin typeface="HarmonyOS Sans SC" panose="00000500000000000000" pitchFamily="2" charset="-122"/>
                <a:ea typeface="HarmonyOS Sans SC" panose="00000500000000000000" pitchFamily="2" charset="-122"/>
              </a:rPr>
              <a:t>还不一定抽到了合适的信息</a:t>
            </a:r>
            <a:r>
              <a:rPr lang="en-US" altLang="zh-CN" sz="1100" dirty="0">
                <a:latin typeface="HarmonyOS Sans SC" panose="00000500000000000000" pitchFamily="2" charset="-122"/>
                <a:ea typeface="HarmonyOS Sans SC" panose="00000500000000000000" pitchFamily="2" charset="-122"/>
              </a:rPr>
              <a:t>.</a:t>
            </a:r>
            <a:endParaRPr lang="zh-CN" altLang="en-US" sz="1100" dirty="0">
              <a:latin typeface="HarmonyOS Sans SC" panose="00000500000000000000" pitchFamily="2" charset="-122"/>
              <a:ea typeface="HarmonyOS Sans SC" panose="00000500000000000000" pitchFamily="2" charset="-122"/>
            </a:endParaRPr>
          </a:p>
        </p:txBody>
      </p:sp>
      <p:sp>
        <p:nvSpPr>
          <p:cNvPr id="17" name="文本框 16">
            <a:extLst>
              <a:ext uri="{FF2B5EF4-FFF2-40B4-BE49-F238E27FC236}">
                <a16:creationId xmlns:a16="http://schemas.microsoft.com/office/drawing/2014/main" id="{29AB7CE4-4D57-4EDC-A62C-3FE9EA55D3D2}"/>
              </a:ext>
            </a:extLst>
          </p:cNvPr>
          <p:cNvSpPr txBox="1"/>
          <p:nvPr/>
        </p:nvSpPr>
        <p:spPr>
          <a:xfrm>
            <a:off x="9775411" y="4026099"/>
            <a:ext cx="1259302"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Sub-optimal. </a:t>
            </a:r>
            <a:endParaRPr lang="zh-CN" altLang="en-US" sz="1400" dirty="0">
              <a:latin typeface="HarmonyOS Sans SC" panose="00000500000000000000" pitchFamily="2" charset="-122"/>
              <a:ea typeface="HarmonyOS Sans SC" panose="00000500000000000000" pitchFamily="2" charset="-122"/>
            </a:endParaRPr>
          </a:p>
        </p:txBody>
      </p:sp>
      <p:sp>
        <p:nvSpPr>
          <p:cNvPr id="18" name="文本框 17">
            <a:extLst>
              <a:ext uri="{FF2B5EF4-FFF2-40B4-BE49-F238E27FC236}">
                <a16:creationId xmlns:a16="http://schemas.microsoft.com/office/drawing/2014/main" id="{A3A2957C-26E2-4E5C-85CF-6792F5E0F8F8}"/>
              </a:ext>
            </a:extLst>
          </p:cNvPr>
          <p:cNvSpPr txBox="1"/>
          <p:nvPr/>
        </p:nvSpPr>
        <p:spPr>
          <a:xfrm>
            <a:off x="998569" y="4464249"/>
            <a:ext cx="3563907" cy="307777"/>
          </a:xfrm>
          <a:prstGeom prst="rect">
            <a:avLst/>
          </a:prstGeom>
          <a:noFill/>
        </p:spPr>
        <p:txBody>
          <a:bodyPr wrap="square" rtlCol="0">
            <a:spAutoFit/>
          </a:bodyPr>
          <a:lstStyle/>
          <a:p>
            <a:r>
              <a:rPr lang="zh-CN" altLang="en-US" sz="1400" dirty="0">
                <a:latin typeface="HarmonyOS Sans SC" panose="00000500000000000000" pitchFamily="2" charset="-122"/>
                <a:ea typeface="HarmonyOS Sans SC" panose="00000500000000000000" pitchFamily="2" charset="-122"/>
              </a:rPr>
              <a:t>留给模型自己学着抽取</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一步到位</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真</a:t>
            </a:r>
            <a:r>
              <a:rPr lang="en-US" altLang="zh-CN" sz="1400" dirty="0">
                <a:latin typeface="HarmonyOS Sans SC" panose="00000500000000000000" pitchFamily="2" charset="-122"/>
                <a:ea typeface="HarmonyOS Sans SC" panose="00000500000000000000" pitchFamily="2" charset="-122"/>
              </a:rPr>
              <a:t>”E2E. </a:t>
            </a:r>
            <a:endParaRPr lang="zh-CN" altLang="en-US" sz="1400" dirty="0">
              <a:latin typeface="HarmonyOS Sans SC" panose="00000500000000000000" pitchFamily="2" charset="-122"/>
              <a:ea typeface="HarmonyOS Sans SC" panose="00000500000000000000" pitchFamily="2" charset="-122"/>
            </a:endParaRPr>
          </a:p>
        </p:txBody>
      </p:sp>
      <p:sp>
        <p:nvSpPr>
          <p:cNvPr id="20" name="文本框 19">
            <a:extLst>
              <a:ext uri="{FF2B5EF4-FFF2-40B4-BE49-F238E27FC236}">
                <a16:creationId xmlns:a16="http://schemas.microsoft.com/office/drawing/2014/main" id="{67A496F4-719F-43E4-88FC-5E1C43768A56}"/>
              </a:ext>
            </a:extLst>
          </p:cNvPr>
          <p:cNvSpPr txBox="1"/>
          <p:nvPr/>
        </p:nvSpPr>
        <p:spPr>
          <a:xfrm>
            <a:off x="998569" y="5019587"/>
            <a:ext cx="6988144" cy="338554"/>
          </a:xfrm>
          <a:prstGeom prst="rect">
            <a:avLst/>
          </a:prstGeom>
          <a:noFill/>
        </p:spPr>
        <p:txBody>
          <a:bodyPr wrap="square">
            <a:spAutoFit/>
          </a:bodyPr>
          <a:lstStyle/>
          <a:p>
            <a:r>
              <a:rPr lang="en-US" altLang="zh-CN" sz="1600" dirty="0">
                <a:solidFill>
                  <a:srgbClr val="3063F1"/>
                </a:solidFill>
              </a:rPr>
              <a:t>Multimodal End-to-End Sparse Model for Emotion Recognition. </a:t>
            </a:r>
            <a:r>
              <a:rPr lang="en-US" altLang="zh-CN" sz="1100" dirty="0"/>
              <a:t>NAACL2021.</a:t>
            </a:r>
            <a:endParaRPr lang="zh-CN" altLang="en-US" sz="1600" dirty="0"/>
          </a:p>
        </p:txBody>
      </p:sp>
    </p:spTree>
    <p:extLst>
      <p:ext uri="{BB962C8B-B14F-4D97-AF65-F5344CB8AC3E}">
        <p14:creationId xmlns:p14="http://schemas.microsoft.com/office/powerpoint/2010/main" val="34784975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wipe(left)">
                                      <p:cBhvr>
                                        <p:cTn id="37" dur="500"/>
                                        <p:tgtEl>
                                          <p:spTgt spid="1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5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26" presetClass="entr" presetSubtype="0" fill="hold" grpId="0" nodeType="clickEffect">
                                  <p:stCondLst>
                                    <p:cond delay="0"/>
                                  </p:stCondLst>
                                  <p:childTnLst>
                                    <p:set>
                                      <p:cBhvr>
                                        <p:cTn id="46" dur="1" fill="hold">
                                          <p:stCondLst>
                                            <p:cond delay="0"/>
                                          </p:stCondLst>
                                        </p:cTn>
                                        <p:tgtEl>
                                          <p:spTgt spid="14">
                                            <p:txEl>
                                              <p:pRg st="0" end="0"/>
                                            </p:txEl>
                                          </p:spTgt>
                                        </p:tgtEl>
                                        <p:attrNameLst>
                                          <p:attrName>style.visibility</p:attrName>
                                        </p:attrNameLst>
                                      </p:cBhvr>
                                      <p:to>
                                        <p:strVal val="visible"/>
                                      </p:to>
                                    </p:set>
                                    <p:animEffect transition="in" filter="wipe(down)">
                                      <p:cBhvr>
                                        <p:cTn id="47" dur="145">
                                          <p:stCondLst>
                                            <p:cond delay="0"/>
                                          </p:stCondLst>
                                        </p:cTn>
                                        <p:tgtEl>
                                          <p:spTgt spid="14">
                                            <p:txEl>
                                              <p:pRg st="0" end="0"/>
                                            </p:txEl>
                                          </p:spTgt>
                                        </p:tgtEl>
                                      </p:cBhvr>
                                    </p:animEffect>
                                    <p:anim calcmode="lin" valueType="num">
                                      <p:cBhvr>
                                        <p:cTn id="48" dur="456" tmFilter="0,0; 0.14,0.36; 0.43,0.73; 0.71,0.91; 1.0,1.0">
                                          <p:stCondLst>
                                            <p:cond delay="0"/>
                                          </p:stCondLst>
                                        </p:cTn>
                                        <p:tgtEl>
                                          <p:spTgt spid="14">
                                            <p:txEl>
                                              <p:pRg st="0" end="0"/>
                                            </p:txEl>
                                          </p:spTgt>
                                        </p:tgtEl>
                                        <p:attrNameLst>
                                          <p:attrName>ppt_x</p:attrName>
                                        </p:attrNameLst>
                                      </p:cBhvr>
                                      <p:tavLst>
                                        <p:tav tm="0">
                                          <p:val>
                                            <p:strVal val="#ppt_x-0.25"/>
                                          </p:val>
                                        </p:tav>
                                        <p:tav tm="100000">
                                          <p:val>
                                            <p:strVal val="#ppt_x"/>
                                          </p:val>
                                        </p:tav>
                                      </p:tavLst>
                                    </p:anim>
                                    <p:anim calcmode="lin" valueType="num">
                                      <p:cBhvr>
                                        <p:cTn id="49" dur="166" tmFilter="0.0,0.0; 0.25,0.07; 0.50,0.2; 0.75,0.467; 1.0,1.0">
                                          <p:stCondLst>
                                            <p:cond delay="0"/>
                                          </p:stCondLst>
                                        </p:cTn>
                                        <p:tgtEl>
                                          <p:spTgt spid="14">
                                            <p:txEl>
                                              <p:pRg st="0" end="0"/>
                                            </p:txEl>
                                          </p:spTgt>
                                        </p:tgtEl>
                                        <p:attrNameLst>
                                          <p:attrName>ppt_y</p:attrName>
                                        </p:attrNameLst>
                                      </p:cBhvr>
                                      <p:tavLst>
                                        <p:tav tm="0" fmla="#ppt_y-sin(pi*$)/3">
                                          <p:val>
                                            <p:fltVal val="0.5"/>
                                          </p:val>
                                        </p:tav>
                                        <p:tav tm="100000">
                                          <p:val>
                                            <p:fltVal val="1"/>
                                          </p:val>
                                        </p:tav>
                                      </p:tavLst>
                                    </p:anim>
                                    <p:anim calcmode="lin" valueType="num">
                                      <p:cBhvr>
                                        <p:cTn id="50" dur="166" tmFilter="0, 0; 0.125,0.2665; 0.25,0.4; 0.375,0.465; 0.5,0.5;  0.625,0.535; 0.75,0.6; 0.875,0.7335; 1,1">
                                          <p:stCondLst>
                                            <p:cond delay="166"/>
                                          </p:stCondLst>
                                        </p:cTn>
                                        <p:tgtEl>
                                          <p:spTgt spid="14">
                                            <p:txEl>
                                              <p:pRg st="0" end="0"/>
                                            </p:txEl>
                                          </p:spTgt>
                                        </p:tgtEl>
                                        <p:attrNameLst>
                                          <p:attrName>ppt_y</p:attrName>
                                        </p:attrNameLst>
                                      </p:cBhvr>
                                      <p:tavLst>
                                        <p:tav tm="0" fmla="#ppt_y-sin(pi*$)/9">
                                          <p:val>
                                            <p:fltVal val="0"/>
                                          </p:val>
                                        </p:tav>
                                        <p:tav tm="100000">
                                          <p:val>
                                            <p:fltVal val="1"/>
                                          </p:val>
                                        </p:tav>
                                      </p:tavLst>
                                    </p:anim>
                                    <p:anim calcmode="lin" valueType="num">
                                      <p:cBhvr>
                                        <p:cTn id="51" dur="83" tmFilter="0, 0; 0.125,0.2665; 0.25,0.4; 0.375,0.465; 0.5,0.5;  0.625,0.535; 0.75,0.6; 0.875,0.7335; 1,1">
                                          <p:stCondLst>
                                            <p:cond delay="331"/>
                                          </p:stCondLst>
                                        </p:cTn>
                                        <p:tgtEl>
                                          <p:spTgt spid="14">
                                            <p:txEl>
                                              <p:pRg st="0" end="0"/>
                                            </p:txEl>
                                          </p:spTgt>
                                        </p:tgtEl>
                                        <p:attrNameLst>
                                          <p:attrName>ppt_y</p:attrName>
                                        </p:attrNameLst>
                                      </p:cBhvr>
                                      <p:tavLst>
                                        <p:tav tm="0" fmla="#ppt_y-sin(pi*$)/27">
                                          <p:val>
                                            <p:fltVal val="0"/>
                                          </p:val>
                                        </p:tav>
                                        <p:tav tm="100000">
                                          <p:val>
                                            <p:fltVal val="1"/>
                                          </p:val>
                                        </p:tav>
                                      </p:tavLst>
                                    </p:anim>
                                    <p:anim calcmode="lin" valueType="num">
                                      <p:cBhvr>
                                        <p:cTn id="52" dur="41" tmFilter="0, 0; 0.125,0.2665; 0.25,0.4; 0.375,0.465; 0.5,0.5;  0.625,0.535; 0.75,0.6; 0.875,0.7335; 1,1">
                                          <p:stCondLst>
                                            <p:cond delay="414"/>
                                          </p:stCondLst>
                                        </p:cTn>
                                        <p:tgtEl>
                                          <p:spTgt spid="14">
                                            <p:txEl>
                                              <p:pRg st="0" end="0"/>
                                            </p:txEl>
                                          </p:spTgt>
                                        </p:tgtEl>
                                        <p:attrNameLst>
                                          <p:attrName>ppt_y</p:attrName>
                                        </p:attrNameLst>
                                      </p:cBhvr>
                                      <p:tavLst>
                                        <p:tav tm="0" fmla="#ppt_y-sin(pi*$)/81">
                                          <p:val>
                                            <p:fltVal val="0"/>
                                          </p:val>
                                        </p:tav>
                                        <p:tav tm="100000">
                                          <p:val>
                                            <p:fltVal val="1"/>
                                          </p:val>
                                        </p:tav>
                                      </p:tavLst>
                                    </p:anim>
                                    <p:animScale>
                                      <p:cBhvr>
                                        <p:cTn id="53" dur="7">
                                          <p:stCondLst>
                                            <p:cond delay="162"/>
                                          </p:stCondLst>
                                        </p:cTn>
                                        <p:tgtEl>
                                          <p:spTgt spid="14">
                                            <p:txEl>
                                              <p:pRg st="0" end="0"/>
                                            </p:txEl>
                                          </p:spTgt>
                                        </p:tgtEl>
                                      </p:cBhvr>
                                      <p:to x="100000" y="60000"/>
                                    </p:animScale>
                                    <p:animScale>
                                      <p:cBhvr>
                                        <p:cTn id="54" dur="41" decel="50000">
                                          <p:stCondLst>
                                            <p:cond delay="169"/>
                                          </p:stCondLst>
                                        </p:cTn>
                                        <p:tgtEl>
                                          <p:spTgt spid="14">
                                            <p:txEl>
                                              <p:pRg st="0" end="0"/>
                                            </p:txEl>
                                          </p:spTgt>
                                        </p:tgtEl>
                                      </p:cBhvr>
                                      <p:to x="100000" y="100000"/>
                                    </p:animScale>
                                    <p:animScale>
                                      <p:cBhvr>
                                        <p:cTn id="55" dur="7">
                                          <p:stCondLst>
                                            <p:cond delay="328"/>
                                          </p:stCondLst>
                                        </p:cTn>
                                        <p:tgtEl>
                                          <p:spTgt spid="14">
                                            <p:txEl>
                                              <p:pRg st="0" end="0"/>
                                            </p:txEl>
                                          </p:spTgt>
                                        </p:tgtEl>
                                      </p:cBhvr>
                                      <p:to x="100000" y="80000"/>
                                    </p:animScale>
                                    <p:animScale>
                                      <p:cBhvr>
                                        <p:cTn id="56" dur="41" decel="50000">
                                          <p:stCondLst>
                                            <p:cond delay="335"/>
                                          </p:stCondLst>
                                        </p:cTn>
                                        <p:tgtEl>
                                          <p:spTgt spid="14">
                                            <p:txEl>
                                              <p:pRg st="0" end="0"/>
                                            </p:txEl>
                                          </p:spTgt>
                                        </p:tgtEl>
                                      </p:cBhvr>
                                      <p:to x="100000" y="100000"/>
                                    </p:animScale>
                                    <p:animScale>
                                      <p:cBhvr>
                                        <p:cTn id="57" dur="7">
                                          <p:stCondLst>
                                            <p:cond delay="410"/>
                                          </p:stCondLst>
                                        </p:cTn>
                                        <p:tgtEl>
                                          <p:spTgt spid="14">
                                            <p:txEl>
                                              <p:pRg st="0" end="0"/>
                                            </p:txEl>
                                          </p:spTgt>
                                        </p:tgtEl>
                                      </p:cBhvr>
                                      <p:to x="100000" y="90000"/>
                                    </p:animScale>
                                    <p:animScale>
                                      <p:cBhvr>
                                        <p:cTn id="58" dur="41" decel="50000">
                                          <p:stCondLst>
                                            <p:cond delay="417"/>
                                          </p:stCondLst>
                                        </p:cTn>
                                        <p:tgtEl>
                                          <p:spTgt spid="14">
                                            <p:txEl>
                                              <p:pRg st="0" end="0"/>
                                            </p:txEl>
                                          </p:spTgt>
                                        </p:tgtEl>
                                      </p:cBhvr>
                                      <p:to x="100000" y="100000"/>
                                    </p:animScale>
                                    <p:animScale>
                                      <p:cBhvr>
                                        <p:cTn id="59" dur="7">
                                          <p:stCondLst>
                                            <p:cond delay="452"/>
                                          </p:stCondLst>
                                        </p:cTn>
                                        <p:tgtEl>
                                          <p:spTgt spid="14">
                                            <p:txEl>
                                              <p:pRg st="0" end="0"/>
                                            </p:txEl>
                                          </p:spTgt>
                                        </p:tgtEl>
                                      </p:cBhvr>
                                      <p:to x="100000" y="95000"/>
                                    </p:animScale>
                                    <p:animScale>
                                      <p:cBhvr>
                                        <p:cTn id="60" dur="41" decel="50000">
                                          <p:stCondLst>
                                            <p:cond delay="459"/>
                                          </p:stCondLst>
                                        </p:cTn>
                                        <p:tgtEl>
                                          <p:spTgt spid="14">
                                            <p:txEl>
                                              <p:pRg st="0" end="0"/>
                                            </p:txEl>
                                          </p:spTgt>
                                        </p:tgtEl>
                                      </p:cBhvr>
                                      <p:to x="100000" y="100000"/>
                                    </p:animScale>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5"/>
                                        </p:tgtEl>
                                        <p:attrNameLst>
                                          <p:attrName>style.visibility</p:attrName>
                                        </p:attrNameLst>
                                      </p:cBhvr>
                                      <p:to>
                                        <p:strVal val="visible"/>
                                      </p:to>
                                    </p:set>
                                    <p:animEffect transition="in" filter="fade">
                                      <p:cBhvr>
                                        <p:cTn id="65" dur="500"/>
                                        <p:tgtEl>
                                          <p:spTgt spid="1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6"/>
                                        </p:tgtEl>
                                        <p:attrNameLst>
                                          <p:attrName>style.visibility</p:attrName>
                                        </p:attrNameLst>
                                      </p:cBhvr>
                                      <p:to>
                                        <p:strVal val="visible"/>
                                      </p:to>
                                    </p:set>
                                    <p:animEffect transition="in" filter="fade">
                                      <p:cBhvr>
                                        <p:cTn id="68" dur="500"/>
                                        <p:tgtEl>
                                          <p:spTgt spid="16"/>
                                        </p:tgtEl>
                                      </p:cBhvr>
                                    </p:animEffect>
                                  </p:childTnLst>
                                </p:cTn>
                              </p:par>
                              <p:par>
                                <p:cTn id="69" presetID="10" presetClass="entr" presetSubtype="0" fill="hold" grpId="0" nodeType="withEffect">
                                  <p:stCondLst>
                                    <p:cond delay="2000"/>
                                  </p:stCondLst>
                                  <p:childTnLst>
                                    <p:set>
                                      <p:cBhvr>
                                        <p:cTn id="70" dur="1" fill="hold">
                                          <p:stCondLst>
                                            <p:cond delay="0"/>
                                          </p:stCondLst>
                                        </p:cTn>
                                        <p:tgtEl>
                                          <p:spTgt spid="17"/>
                                        </p:tgtEl>
                                        <p:attrNameLst>
                                          <p:attrName>style.visibility</p:attrName>
                                        </p:attrNameLst>
                                      </p:cBhvr>
                                      <p:to>
                                        <p:strVal val="visible"/>
                                      </p:to>
                                    </p:set>
                                    <p:animEffect transition="in" filter="fade">
                                      <p:cBhvr>
                                        <p:cTn id="71" dur="500"/>
                                        <p:tgtEl>
                                          <p:spTgt spid="17"/>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fade">
                                      <p:cBhvr>
                                        <p:cTn id="76" dur="500"/>
                                        <p:tgtEl>
                                          <p:spTgt spid="18"/>
                                        </p:tgtEl>
                                      </p:cBhvr>
                                    </p:animEffect>
                                  </p:childTnLst>
                                </p:cTn>
                              </p:par>
                              <p:par>
                                <p:cTn id="77" presetID="10" presetClass="entr" presetSubtype="0" fill="hold" grpId="0" nodeType="withEffect">
                                  <p:stCondLst>
                                    <p:cond delay="1000"/>
                                  </p:stCondLst>
                                  <p:childTnLst>
                                    <p:set>
                                      <p:cBhvr>
                                        <p:cTn id="78" dur="1" fill="hold">
                                          <p:stCondLst>
                                            <p:cond delay="0"/>
                                          </p:stCondLst>
                                        </p:cTn>
                                        <p:tgtEl>
                                          <p:spTgt spid="20"/>
                                        </p:tgtEl>
                                        <p:attrNameLst>
                                          <p:attrName>style.visibility</p:attrName>
                                        </p:attrNameLst>
                                      </p:cBhvr>
                                      <p:to>
                                        <p:strVal val="visible"/>
                                      </p:to>
                                    </p:set>
                                    <p:animEffect transition="in" filter="fade">
                                      <p:cBhvr>
                                        <p:cTn id="7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3" grpId="0"/>
      <p:bldP spid="14" grpId="0" build="allAtOnce"/>
      <p:bldP spid="15" grpId="0"/>
      <p:bldP spid="16" grpId="0"/>
      <p:bldP spid="17" grpId="0"/>
      <p:bldP spid="18" grpId="0"/>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48E8935-2B2A-49A6-94C1-DD3410A04CB6}"/>
              </a:ext>
            </a:extLst>
          </p:cNvPr>
          <p:cNvSpPr txBox="1"/>
          <p:nvPr/>
        </p:nvSpPr>
        <p:spPr>
          <a:xfrm>
            <a:off x="450881" y="524360"/>
            <a:ext cx="6891630" cy="369332"/>
          </a:xfrm>
          <a:prstGeom prst="rect">
            <a:avLst/>
          </a:prstGeom>
          <a:noFill/>
        </p:spPr>
        <p:txBody>
          <a:bodyPr wrap="none" rtlCol="0">
            <a:spAutoFit/>
          </a:bodyPr>
          <a:lstStyle/>
          <a:p>
            <a:r>
              <a:rPr lang="en-US" altLang="zh-CN" sz="1800" dirty="0"/>
              <a:t>Multimodal End-to-End </a:t>
            </a:r>
            <a:r>
              <a:rPr lang="en-US" altLang="zh-CN" sz="1800" dirty="0">
                <a:solidFill>
                  <a:srgbClr val="3063F1"/>
                </a:solidFill>
              </a:rPr>
              <a:t>Sparse</a:t>
            </a:r>
            <a:r>
              <a:rPr lang="en-US" altLang="zh-CN" sz="1800" dirty="0"/>
              <a:t> Model for Emotion Recognition.</a:t>
            </a:r>
            <a:endParaRPr lang="zh-CN" altLang="en-US"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3400F06A-6EB4-44D9-85EE-7B26DD78C51D}"/>
              </a:ext>
            </a:extLst>
          </p:cNvPr>
          <p:cNvSpPr txBox="1"/>
          <p:nvPr/>
        </p:nvSpPr>
        <p:spPr>
          <a:xfrm>
            <a:off x="1055720" y="1179554"/>
            <a:ext cx="5197444" cy="307777"/>
          </a:xfrm>
          <a:prstGeom prst="rect">
            <a:avLst/>
          </a:prstGeom>
          <a:noFill/>
        </p:spPr>
        <p:txBody>
          <a:bodyPr wrap="square" rtlCol="0">
            <a:spAutoFit/>
          </a:bodyPr>
          <a:lstStyle/>
          <a:p>
            <a:r>
              <a:rPr lang="zh-CN" altLang="en-US" sz="1400" dirty="0">
                <a:latin typeface="HarmonyOS Sans SC" panose="00000500000000000000" pitchFamily="2" charset="-122"/>
                <a:ea typeface="HarmonyOS Sans SC" panose="00000500000000000000" pitchFamily="2" charset="-122"/>
              </a:rPr>
              <a:t>这样做的弊端也很明显</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计算任务真的很繁重</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要占大量计算资源</a:t>
            </a:r>
            <a:r>
              <a:rPr lang="en-US" altLang="zh-CN" sz="1400" dirty="0">
                <a:latin typeface="HarmonyOS Sans SC" panose="00000500000000000000" pitchFamily="2" charset="-122"/>
                <a:ea typeface="HarmonyOS Sans SC" panose="00000500000000000000" pitchFamily="2" charset="-122"/>
              </a:rPr>
              <a:t>. </a:t>
            </a:r>
            <a:endParaRPr lang="zh-CN" altLang="en-US" sz="1400" dirty="0">
              <a:latin typeface="HarmonyOS Sans SC" panose="00000500000000000000" pitchFamily="2" charset="-122"/>
              <a:ea typeface="HarmonyOS Sans SC" panose="00000500000000000000" pitchFamily="2" charset="-122"/>
            </a:endParaRPr>
          </a:p>
        </p:txBody>
      </p:sp>
      <p:sp>
        <p:nvSpPr>
          <p:cNvPr id="21" name="文本框 20">
            <a:extLst>
              <a:ext uri="{FF2B5EF4-FFF2-40B4-BE49-F238E27FC236}">
                <a16:creationId xmlns:a16="http://schemas.microsoft.com/office/drawing/2014/main" id="{018B933B-35D1-4AAE-AB83-93D6F0E37DB8}"/>
              </a:ext>
            </a:extLst>
          </p:cNvPr>
          <p:cNvSpPr txBox="1"/>
          <p:nvPr/>
        </p:nvSpPr>
        <p:spPr>
          <a:xfrm>
            <a:off x="1055720" y="1619304"/>
            <a:ext cx="4354480" cy="307777"/>
          </a:xfrm>
          <a:prstGeom prst="rect">
            <a:avLst/>
          </a:prstGeom>
          <a:noFill/>
        </p:spPr>
        <p:txBody>
          <a:bodyPr wrap="square" rtlCol="0">
            <a:spAutoFit/>
          </a:bodyPr>
          <a:lstStyle/>
          <a:p>
            <a:r>
              <a:rPr lang="zh-CN" altLang="en-US" sz="1400" dirty="0">
                <a:latin typeface="HarmonyOS Sans SC" panose="00000500000000000000" pitchFamily="2" charset="-122"/>
                <a:ea typeface="HarmonyOS Sans SC" panose="00000500000000000000" pitchFamily="2" charset="-122"/>
              </a:rPr>
              <a:t>稀疏</a:t>
            </a:r>
            <a:r>
              <a:rPr lang="en-US" altLang="zh-CN" sz="1400" dirty="0">
                <a:latin typeface="HarmonyOS Sans SC" panose="00000500000000000000" pitchFamily="2" charset="-122"/>
                <a:ea typeface="HarmonyOS Sans SC" panose="00000500000000000000" pitchFamily="2" charset="-122"/>
              </a:rPr>
              <a:t>(</a:t>
            </a:r>
            <a:r>
              <a:rPr lang="en-US" altLang="zh-CN" sz="1400" dirty="0">
                <a:solidFill>
                  <a:srgbClr val="3063F1"/>
                </a:solidFill>
                <a:latin typeface="HarmonyOS Sans SC" panose="00000500000000000000" pitchFamily="2" charset="-122"/>
                <a:ea typeface="HarmonyOS Sans SC" panose="00000500000000000000" pitchFamily="2" charset="-122"/>
              </a:rPr>
              <a:t>sparse</a:t>
            </a:r>
            <a:r>
              <a:rPr lang="en-US" altLang="zh-CN" sz="1400" dirty="0">
                <a:latin typeface="HarmonyOS Sans SC" panose="00000500000000000000" pitchFamily="2" charset="-122"/>
                <a:ea typeface="HarmonyOS Sans SC" panose="00000500000000000000" pitchFamily="2" charset="-122"/>
              </a:rPr>
              <a:t>)</a:t>
            </a:r>
            <a:r>
              <a:rPr lang="zh-CN" altLang="en-US" sz="1400" dirty="0">
                <a:latin typeface="HarmonyOS Sans SC" panose="00000500000000000000" pitchFamily="2" charset="-122"/>
                <a:ea typeface="HarmonyOS Sans SC" panose="00000500000000000000" pitchFamily="2" charset="-122"/>
              </a:rPr>
              <a:t>版本</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砍一半计算负担的情况下保持性能</a:t>
            </a:r>
            <a:r>
              <a:rPr lang="en-US" altLang="zh-CN" sz="1400" dirty="0">
                <a:latin typeface="HarmonyOS Sans SC" panose="00000500000000000000" pitchFamily="2" charset="-122"/>
                <a:ea typeface="HarmonyOS Sans SC" panose="00000500000000000000" pitchFamily="2" charset="-122"/>
              </a:rPr>
              <a:t>. </a:t>
            </a:r>
            <a:endParaRPr lang="zh-CN" altLang="en-US" sz="1400" dirty="0">
              <a:latin typeface="HarmonyOS Sans SC" panose="00000500000000000000" pitchFamily="2" charset="-122"/>
              <a:ea typeface="HarmonyOS Sans SC" panose="00000500000000000000" pitchFamily="2" charset="-122"/>
            </a:endParaRPr>
          </a:p>
        </p:txBody>
      </p:sp>
      <p:sp>
        <p:nvSpPr>
          <p:cNvPr id="22" name="文本框 21">
            <a:extLst>
              <a:ext uri="{FF2B5EF4-FFF2-40B4-BE49-F238E27FC236}">
                <a16:creationId xmlns:a16="http://schemas.microsoft.com/office/drawing/2014/main" id="{692FCA95-4C63-4D63-A0AA-5A05246724B0}"/>
              </a:ext>
            </a:extLst>
          </p:cNvPr>
          <p:cNvSpPr txBox="1"/>
          <p:nvPr/>
        </p:nvSpPr>
        <p:spPr>
          <a:xfrm>
            <a:off x="6432584" y="1225721"/>
            <a:ext cx="2258980" cy="261610"/>
          </a:xfrm>
          <a:prstGeom prst="rect">
            <a:avLst/>
          </a:prstGeom>
          <a:noFill/>
        </p:spPr>
        <p:txBody>
          <a:bodyPr wrap="square" rtlCol="0">
            <a:spAutoFit/>
          </a:bodyPr>
          <a:lstStyle/>
          <a:p>
            <a:r>
              <a:rPr lang="zh-CN" altLang="en-US" sz="1050" dirty="0">
                <a:latin typeface="HarmonyOS Sans SC" panose="00000500000000000000" pitchFamily="2" charset="-122"/>
                <a:ea typeface="HarmonyOS Sans SC" panose="00000500000000000000" pitchFamily="2" charset="-122"/>
              </a:rPr>
              <a:t>别人用向量</a:t>
            </a:r>
            <a:r>
              <a:rPr lang="en-US" altLang="zh-CN" sz="1050" dirty="0">
                <a:latin typeface="HarmonyOS Sans SC" panose="00000500000000000000" pitchFamily="2" charset="-122"/>
                <a:ea typeface="HarmonyOS Sans SC" panose="00000500000000000000" pitchFamily="2" charset="-122"/>
              </a:rPr>
              <a:t>. </a:t>
            </a:r>
            <a:r>
              <a:rPr lang="zh-CN" altLang="en-US" sz="1050" dirty="0">
                <a:latin typeface="HarmonyOS Sans SC" panose="00000500000000000000" pitchFamily="2" charset="-122"/>
                <a:ea typeface="HarmonyOS Sans SC" panose="00000500000000000000" pitchFamily="2" charset="-122"/>
              </a:rPr>
              <a:t>这里是图片外加波谱图</a:t>
            </a:r>
            <a:r>
              <a:rPr lang="en-US" altLang="zh-CN" sz="1050" dirty="0">
                <a:latin typeface="HarmonyOS Sans SC" panose="00000500000000000000" pitchFamily="2" charset="-122"/>
                <a:ea typeface="HarmonyOS Sans SC" panose="00000500000000000000" pitchFamily="2" charset="-122"/>
              </a:rPr>
              <a:t>. </a:t>
            </a:r>
            <a:endParaRPr lang="zh-CN" altLang="en-US" sz="1050" dirty="0">
              <a:latin typeface="HarmonyOS Sans SC" panose="00000500000000000000" pitchFamily="2" charset="-122"/>
              <a:ea typeface="HarmonyOS Sans SC" panose="00000500000000000000" pitchFamily="2" charset="-122"/>
            </a:endParaRPr>
          </a:p>
        </p:txBody>
      </p:sp>
      <p:sp>
        <p:nvSpPr>
          <p:cNvPr id="24" name="文本框 23">
            <a:extLst>
              <a:ext uri="{FF2B5EF4-FFF2-40B4-BE49-F238E27FC236}">
                <a16:creationId xmlns:a16="http://schemas.microsoft.com/office/drawing/2014/main" id="{BC5CDC87-01C4-477F-A758-FE055C997779}"/>
              </a:ext>
            </a:extLst>
          </p:cNvPr>
          <p:cNvSpPr txBox="1"/>
          <p:nvPr/>
        </p:nvSpPr>
        <p:spPr>
          <a:xfrm>
            <a:off x="2374933" y="2200331"/>
            <a:ext cx="5464142" cy="307777"/>
          </a:xfrm>
          <a:prstGeom prst="rect">
            <a:avLst/>
          </a:prstGeom>
          <a:noFill/>
        </p:spPr>
        <p:txBody>
          <a:bodyPr wrap="square" rtlCol="0">
            <a:spAutoFit/>
          </a:bodyPr>
          <a:lstStyle/>
          <a:p>
            <a:r>
              <a:rPr lang="zh-CN" altLang="en-US" sz="1400" dirty="0">
                <a:latin typeface="HarmonyOS Sans SC" panose="00000500000000000000" pitchFamily="2" charset="-122"/>
                <a:ea typeface="HarmonyOS Sans SC" panose="00000500000000000000" pitchFamily="2" charset="-122"/>
              </a:rPr>
              <a:t>视觉模态处理</a:t>
            </a:r>
            <a:r>
              <a:rPr lang="en-US" altLang="zh-CN" sz="1400" dirty="0">
                <a:latin typeface="HarmonyOS Sans SC" panose="00000500000000000000" pitchFamily="2" charset="-122"/>
                <a:ea typeface="HarmonyOS Sans SC" panose="00000500000000000000" pitchFamily="2" charset="-122"/>
              </a:rPr>
              <a:t>: MTCNN-&gt;VGG-&gt;Cross-modal CNN-&gt;Transformer. </a:t>
            </a:r>
            <a:endParaRPr lang="zh-CN" altLang="en-US" sz="1400" dirty="0">
              <a:latin typeface="HarmonyOS Sans SC" panose="00000500000000000000" pitchFamily="2" charset="-122"/>
              <a:ea typeface="HarmonyOS Sans SC" panose="00000500000000000000" pitchFamily="2" charset="-122"/>
            </a:endParaRPr>
          </a:p>
        </p:txBody>
      </p:sp>
      <p:sp>
        <p:nvSpPr>
          <p:cNvPr id="25" name="文本框 24">
            <a:extLst>
              <a:ext uri="{FF2B5EF4-FFF2-40B4-BE49-F238E27FC236}">
                <a16:creationId xmlns:a16="http://schemas.microsoft.com/office/drawing/2014/main" id="{C264BB84-F294-4E81-A6A8-F4EA378DB94C}"/>
              </a:ext>
            </a:extLst>
          </p:cNvPr>
          <p:cNvSpPr txBox="1"/>
          <p:nvPr/>
        </p:nvSpPr>
        <p:spPr>
          <a:xfrm>
            <a:off x="2374933" y="2568830"/>
            <a:ext cx="4625942" cy="307777"/>
          </a:xfrm>
          <a:prstGeom prst="rect">
            <a:avLst/>
          </a:prstGeom>
          <a:noFill/>
        </p:spPr>
        <p:txBody>
          <a:bodyPr wrap="square" rtlCol="0">
            <a:spAutoFit/>
          </a:bodyPr>
          <a:lstStyle/>
          <a:p>
            <a:r>
              <a:rPr lang="zh-CN" altLang="en-US" sz="1400" dirty="0">
                <a:latin typeface="HarmonyOS Sans SC" panose="00000500000000000000" pitchFamily="2" charset="-122"/>
                <a:ea typeface="HarmonyOS Sans SC" panose="00000500000000000000" pitchFamily="2" charset="-122"/>
              </a:rPr>
              <a:t>音频模态处理</a:t>
            </a:r>
            <a:r>
              <a:rPr lang="en-US" altLang="zh-CN" sz="1400" dirty="0">
                <a:latin typeface="HarmonyOS Sans SC" panose="00000500000000000000" pitchFamily="2" charset="-122"/>
                <a:ea typeface="HarmonyOS Sans SC" panose="00000500000000000000" pitchFamily="2" charset="-122"/>
              </a:rPr>
              <a:t>: VGG-&gt;Cross-modal CNN-&gt;Transformer. </a:t>
            </a:r>
            <a:endParaRPr lang="zh-CN" altLang="en-US" sz="1400" dirty="0">
              <a:latin typeface="HarmonyOS Sans SC" panose="00000500000000000000" pitchFamily="2" charset="-122"/>
              <a:ea typeface="HarmonyOS Sans SC" panose="00000500000000000000" pitchFamily="2" charset="-122"/>
            </a:endParaRPr>
          </a:p>
        </p:txBody>
      </p:sp>
      <p:sp>
        <p:nvSpPr>
          <p:cNvPr id="26" name="文本框 25">
            <a:extLst>
              <a:ext uri="{FF2B5EF4-FFF2-40B4-BE49-F238E27FC236}">
                <a16:creationId xmlns:a16="http://schemas.microsoft.com/office/drawing/2014/main" id="{4138B7A9-645F-4352-9552-3F62840C8BA7}"/>
              </a:ext>
            </a:extLst>
          </p:cNvPr>
          <p:cNvSpPr txBox="1"/>
          <p:nvPr/>
        </p:nvSpPr>
        <p:spPr>
          <a:xfrm>
            <a:off x="2374933" y="2937329"/>
            <a:ext cx="4354480" cy="307777"/>
          </a:xfrm>
          <a:prstGeom prst="rect">
            <a:avLst/>
          </a:prstGeom>
          <a:noFill/>
        </p:spPr>
        <p:txBody>
          <a:bodyPr wrap="square" rtlCol="0">
            <a:spAutoFit/>
          </a:bodyPr>
          <a:lstStyle/>
          <a:p>
            <a:r>
              <a:rPr lang="zh-CN" altLang="en-US" sz="1400" dirty="0">
                <a:latin typeface="HarmonyOS Sans SC" panose="00000500000000000000" pitchFamily="2" charset="-122"/>
                <a:ea typeface="HarmonyOS Sans SC" panose="00000500000000000000" pitchFamily="2" charset="-122"/>
              </a:rPr>
              <a:t>文本模态处理</a:t>
            </a:r>
            <a:r>
              <a:rPr lang="en-US" altLang="zh-CN" sz="1400" dirty="0">
                <a:latin typeface="HarmonyOS Sans SC" panose="00000500000000000000" pitchFamily="2" charset="-122"/>
                <a:ea typeface="HarmonyOS Sans SC" panose="00000500000000000000" pitchFamily="2" charset="-122"/>
              </a:rPr>
              <a:t>: Transformer. </a:t>
            </a:r>
            <a:endParaRPr lang="zh-CN" altLang="en-US" sz="1400" dirty="0">
              <a:latin typeface="HarmonyOS Sans SC" panose="00000500000000000000" pitchFamily="2" charset="-122"/>
              <a:ea typeface="HarmonyOS Sans SC" panose="00000500000000000000" pitchFamily="2" charset="-122"/>
            </a:endParaRPr>
          </a:p>
        </p:txBody>
      </p:sp>
      <p:sp>
        <p:nvSpPr>
          <p:cNvPr id="27" name="文本框 26">
            <a:extLst>
              <a:ext uri="{FF2B5EF4-FFF2-40B4-BE49-F238E27FC236}">
                <a16:creationId xmlns:a16="http://schemas.microsoft.com/office/drawing/2014/main" id="{B96471A8-2DF6-416C-9F3F-E9683FC676A8}"/>
              </a:ext>
            </a:extLst>
          </p:cNvPr>
          <p:cNvSpPr txBox="1"/>
          <p:nvPr/>
        </p:nvSpPr>
        <p:spPr>
          <a:xfrm>
            <a:off x="917608" y="2564123"/>
            <a:ext cx="1135030"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Full version. </a:t>
            </a:r>
            <a:endParaRPr lang="zh-CN" altLang="en-US" sz="1400" dirty="0">
              <a:latin typeface="HarmonyOS Sans SC" panose="00000500000000000000" pitchFamily="2" charset="-122"/>
              <a:ea typeface="HarmonyOS Sans SC" panose="00000500000000000000" pitchFamily="2" charset="-122"/>
            </a:endParaRPr>
          </a:p>
        </p:txBody>
      </p:sp>
      <p:grpSp>
        <p:nvGrpSpPr>
          <p:cNvPr id="4" name="组合 3">
            <a:extLst>
              <a:ext uri="{FF2B5EF4-FFF2-40B4-BE49-F238E27FC236}">
                <a16:creationId xmlns:a16="http://schemas.microsoft.com/office/drawing/2014/main" id="{98876E5A-72F4-4A42-B843-BB351C615991}"/>
              </a:ext>
            </a:extLst>
          </p:cNvPr>
          <p:cNvGrpSpPr/>
          <p:nvPr/>
        </p:nvGrpSpPr>
        <p:grpSpPr>
          <a:xfrm>
            <a:off x="7785136" y="2390535"/>
            <a:ext cx="1789042" cy="785813"/>
            <a:chOff x="7785136" y="2390535"/>
            <a:chExt cx="1789042" cy="785813"/>
          </a:xfrm>
        </p:grpSpPr>
        <p:sp>
          <p:nvSpPr>
            <p:cNvPr id="28" name="文本框 27">
              <a:extLst>
                <a:ext uri="{FF2B5EF4-FFF2-40B4-BE49-F238E27FC236}">
                  <a16:creationId xmlns:a16="http://schemas.microsoft.com/office/drawing/2014/main" id="{8A43189C-8508-408B-A571-9361441C0886}"/>
                </a:ext>
              </a:extLst>
            </p:cNvPr>
            <p:cNvSpPr txBox="1"/>
            <p:nvPr/>
          </p:nvSpPr>
          <p:spPr>
            <a:xfrm>
              <a:off x="8036770" y="2629552"/>
              <a:ext cx="1096929" cy="307777"/>
            </a:xfrm>
            <a:prstGeom prst="rect">
              <a:avLst/>
            </a:prstGeom>
            <a:noFill/>
          </p:spPr>
          <p:txBody>
            <a:bodyPr wrap="square" rtlCol="0">
              <a:spAutoFit/>
            </a:bodyPr>
            <a:lstStyle/>
            <a:p>
              <a:r>
                <a:rPr lang="zh-CN" altLang="en-US" sz="1400" dirty="0">
                  <a:latin typeface="HarmonyOS Sans SC" panose="00000500000000000000" pitchFamily="2" charset="-122"/>
                  <a:ea typeface="HarmonyOS Sans SC" panose="00000500000000000000" pitchFamily="2" charset="-122"/>
                </a:rPr>
                <a:t>模态融合</a:t>
              </a:r>
              <a:r>
                <a:rPr lang="en-US" altLang="zh-CN" sz="1400" dirty="0">
                  <a:latin typeface="HarmonyOS Sans SC" panose="00000500000000000000" pitchFamily="2" charset="-122"/>
                  <a:ea typeface="HarmonyOS Sans SC" panose="00000500000000000000" pitchFamily="2" charset="-122"/>
                </a:rPr>
                <a:t>-&gt;</a:t>
              </a:r>
              <a:endParaRPr lang="zh-CN" altLang="en-US" sz="1400" dirty="0">
                <a:latin typeface="HarmonyOS Sans SC" panose="00000500000000000000" pitchFamily="2" charset="-122"/>
                <a:ea typeface="HarmonyOS Sans SC" panose="00000500000000000000" pitchFamily="2" charset="-122"/>
              </a:endParaRPr>
            </a:p>
          </p:txBody>
        </p:sp>
        <p:sp>
          <p:nvSpPr>
            <p:cNvPr id="29" name="文本框 28">
              <a:extLst>
                <a:ext uri="{FF2B5EF4-FFF2-40B4-BE49-F238E27FC236}">
                  <a16:creationId xmlns:a16="http://schemas.microsoft.com/office/drawing/2014/main" id="{B3EC5CD1-B892-49F3-B449-A917705DE7D4}"/>
                </a:ext>
              </a:extLst>
            </p:cNvPr>
            <p:cNvSpPr txBox="1"/>
            <p:nvPr/>
          </p:nvSpPr>
          <p:spPr>
            <a:xfrm>
              <a:off x="9020175" y="2629552"/>
              <a:ext cx="554003" cy="307777"/>
            </a:xfrm>
            <a:prstGeom prst="rect">
              <a:avLst/>
            </a:prstGeom>
            <a:noFill/>
          </p:spPr>
          <p:txBody>
            <a:bodyPr wrap="square" rtlCol="0">
              <a:spAutoFit/>
            </a:bodyPr>
            <a:lstStyle/>
            <a:p>
              <a:r>
                <a:rPr lang="zh-CN" altLang="en-US" sz="1400" dirty="0">
                  <a:latin typeface="HarmonyOS Sans SC" panose="00000500000000000000" pitchFamily="2" charset="-122"/>
                  <a:ea typeface="HarmonyOS Sans SC" panose="00000500000000000000" pitchFamily="2" charset="-122"/>
                </a:rPr>
                <a:t>预测</a:t>
              </a:r>
            </a:p>
          </p:txBody>
        </p:sp>
        <p:sp>
          <p:nvSpPr>
            <p:cNvPr id="31" name="右大括号 30">
              <a:extLst>
                <a:ext uri="{FF2B5EF4-FFF2-40B4-BE49-F238E27FC236}">
                  <a16:creationId xmlns:a16="http://schemas.microsoft.com/office/drawing/2014/main" id="{4825265B-3E36-4BA2-BF6C-D5F9E536D341}"/>
                </a:ext>
              </a:extLst>
            </p:cNvPr>
            <p:cNvSpPr/>
            <p:nvPr/>
          </p:nvSpPr>
          <p:spPr>
            <a:xfrm>
              <a:off x="7785136" y="2390535"/>
              <a:ext cx="219073" cy="785813"/>
            </a:xfrm>
            <a:prstGeom prst="rightBrace">
              <a:avLst>
                <a:gd name="adj1" fmla="val 33649"/>
                <a:gd name="adj2" fmla="val 5000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grpSp>
      <p:sp>
        <p:nvSpPr>
          <p:cNvPr id="32" name="文本框 31">
            <a:extLst>
              <a:ext uri="{FF2B5EF4-FFF2-40B4-BE49-F238E27FC236}">
                <a16:creationId xmlns:a16="http://schemas.microsoft.com/office/drawing/2014/main" id="{F70D7110-D574-4E6E-8401-A346079F1E35}"/>
              </a:ext>
            </a:extLst>
          </p:cNvPr>
          <p:cNvSpPr txBox="1"/>
          <p:nvPr/>
        </p:nvSpPr>
        <p:spPr>
          <a:xfrm>
            <a:off x="917608" y="3852175"/>
            <a:ext cx="1387442"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Sparse version. </a:t>
            </a:r>
            <a:endParaRPr lang="zh-CN" altLang="en-US" sz="1400" dirty="0">
              <a:latin typeface="HarmonyOS Sans SC" panose="00000500000000000000" pitchFamily="2" charset="-122"/>
              <a:ea typeface="HarmonyOS Sans SC" panose="00000500000000000000" pitchFamily="2" charset="-122"/>
            </a:endParaRPr>
          </a:p>
        </p:txBody>
      </p:sp>
      <p:sp>
        <p:nvSpPr>
          <p:cNvPr id="34" name="文本框 33">
            <a:extLst>
              <a:ext uri="{FF2B5EF4-FFF2-40B4-BE49-F238E27FC236}">
                <a16:creationId xmlns:a16="http://schemas.microsoft.com/office/drawing/2014/main" id="{4B958837-FAE6-4086-ACEA-A73F265C33EE}"/>
              </a:ext>
            </a:extLst>
          </p:cNvPr>
          <p:cNvSpPr txBox="1"/>
          <p:nvPr/>
        </p:nvSpPr>
        <p:spPr>
          <a:xfrm>
            <a:off x="2374933" y="3744454"/>
            <a:ext cx="1681163" cy="523220"/>
          </a:xfrm>
          <a:prstGeom prst="rect">
            <a:avLst/>
          </a:prstGeom>
          <a:noFill/>
        </p:spPr>
        <p:txBody>
          <a:bodyPr wrap="square">
            <a:spAutoFit/>
          </a:bodyPr>
          <a:lstStyle/>
          <a:p>
            <a:r>
              <a:rPr lang="en-US" altLang="zh-CN" sz="1400" dirty="0">
                <a:latin typeface="HarmonyOS Sans SC" panose="00000500000000000000" pitchFamily="2" charset="-122"/>
                <a:ea typeface="HarmonyOS Sans SC" panose="00000500000000000000" pitchFamily="2" charset="-122"/>
              </a:rPr>
              <a:t>Cross-modal CNN block</a:t>
            </a:r>
            <a:r>
              <a:rPr lang="zh-CN" altLang="en-US" sz="1400" dirty="0">
                <a:latin typeface="HarmonyOS Sans SC" panose="00000500000000000000" pitchFamily="2" charset="-122"/>
                <a:ea typeface="HarmonyOS Sans SC" panose="00000500000000000000" pitchFamily="2" charset="-122"/>
              </a:rPr>
              <a:t>进行修改</a:t>
            </a:r>
            <a:endParaRPr lang="zh-CN" altLang="en-US" sz="1400" dirty="0"/>
          </a:p>
        </p:txBody>
      </p:sp>
      <p:grpSp>
        <p:nvGrpSpPr>
          <p:cNvPr id="6" name="组合 5">
            <a:extLst>
              <a:ext uri="{FF2B5EF4-FFF2-40B4-BE49-F238E27FC236}">
                <a16:creationId xmlns:a16="http://schemas.microsoft.com/office/drawing/2014/main" id="{B4212C0C-1623-427B-A221-DED8076484DC}"/>
              </a:ext>
            </a:extLst>
          </p:cNvPr>
          <p:cNvGrpSpPr/>
          <p:nvPr/>
        </p:nvGrpSpPr>
        <p:grpSpPr>
          <a:xfrm>
            <a:off x="4543425" y="3803657"/>
            <a:ext cx="2271714" cy="423862"/>
            <a:chOff x="4543425" y="3803657"/>
            <a:chExt cx="2271714" cy="423862"/>
          </a:xfrm>
        </p:grpSpPr>
        <p:sp>
          <p:nvSpPr>
            <p:cNvPr id="35" name="矩形: 圆角 34">
              <a:extLst>
                <a:ext uri="{FF2B5EF4-FFF2-40B4-BE49-F238E27FC236}">
                  <a16:creationId xmlns:a16="http://schemas.microsoft.com/office/drawing/2014/main" id="{C7107AEF-29E3-4E04-99CA-99F406853000}"/>
                </a:ext>
              </a:extLst>
            </p:cNvPr>
            <p:cNvSpPr/>
            <p:nvPr/>
          </p:nvSpPr>
          <p:spPr>
            <a:xfrm>
              <a:off x="4543425" y="3803657"/>
              <a:ext cx="976313" cy="423862"/>
            </a:xfrm>
            <a:prstGeom prst="roundRect">
              <a:avLst/>
            </a:prstGeom>
            <a:ln w="9525">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zh-CN" sz="900" dirty="0"/>
                <a:t>Cross-modal Attention</a:t>
              </a:r>
              <a:endParaRPr lang="zh-CN" altLang="en-US" sz="900" dirty="0"/>
            </a:p>
          </p:txBody>
        </p:sp>
        <p:sp>
          <p:nvSpPr>
            <p:cNvPr id="36" name="矩形: 圆角 35">
              <a:extLst>
                <a:ext uri="{FF2B5EF4-FFF2-40B4-BE49-F238E27FC236}">
                  <a16:creationId xmlns:a16="http://schemas.microsoft.com/office/drawing/2014/main" id="{33B00646-FB3D-47A2-A599-709D4B6431D8}"/>
                </a:ext>
              </a:extLst>
            </p:cNvPr>
            <p:cNvSpPr/>
            <p:nvPr/>
          </p:nvSpPr>
          <p:spPr>
            <a:xfrm>
              <a:off x="5957889" y="3803657"/>
              <a:ext cx="857250" cy="423862"/>
            </a:xfrm>
            <a:prstGeom prst="roundRect">
              <a:avLst/>
            </a:prstGeom>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Sparse CNN</a:t>
              </a:r>
              <a:endParaRPr lang="zh-CN" altLang="en-US" sz="900" dirty="0"/>
            </a:p>
          </p:txBody>
        </p:sp>
        <p:cxnSp>
          <p:nvCxnSpPr>
            <p:cNvPr id="38" name="直接箭头连接符 37">
              <a:extLst>
                <a:ext uri="{FF2B5EF4-FFF2-40B4-BE49-F238E27FC236}">
                  <a16:creationId xmlns:a16="http://schemas.microsoft.com/office/drawing/2014/main" id="{6FC07837-671A-415A-97C1-2B8DF260DA5A}"/>
                </a:ext>
              </a:extLst>
            </p:cNvPr>
            <p:cNvCxnSpPr>
              <a:stCxn id="35" idx="3"/>
              <a:endCxn id="36" idx="1"/>
            </p:cNvCxnSpPr>
            <p:nvPr/>
          </p:nvCxnSpPr>
          <p:spPr>
            <a:xfrm>
              <a:off x="5519738" y="4015588"/>
              <a:ext cx="43815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7" name="组合 6">
            <a:extLst>
              <a:ext uri="{FF2B5EF4-FFF2-40B4-BE49-F238E27FC236}">
                <a16:creationId xmlns:a16="http://schemas.microsoft.com/office/drawing/2014/main" id="{49F7FA55-3400-4889-BF03-353D9347374A}"/>
              </a:ext>
            </a:extLst>
          </p:cNvPr>
          <p:cNvGrpSpPr/>
          <p:nvPr/>
        </p:nvGrpSpPr>
        <p:grpSpPr>
          <a:xfrm>
            <a:off x="4469606" y="4439450"/>
            <a:ext cx="3747263" cy="1104736"/>
            <a:chOff x="4469606" y="4439450"/>
            <a:chExt cx="3747263" cy="1104736"/>
          </a:xfrm>
        </p:grpSpPr>
        <p:pic>
          <p:nvPicPr>
            <p:cNvPr id="40" name="图片 39">
              <a:extLst>
                <a:ext uri="{FF2B5EF4-FFF2-40B4-BE49-F238E27FC236}">
                  <a16:creationId xmlns:a16="http://schemas.microsoft.com/office/drawing/2014/main" id="{28FD9E1D-507F-4F97-A674-E663683957D2}"/>
                </a:ext>
              </a:extLst>
            </p:cNvPr>
            <p:cNvPicPr>
              <a:picLocks noChangeAspect="1"/>
            </p:cNvPicPr>
            <p:nvPr/>
          </p:nvPicPr>
          <p:blipFill>
            <a:blip r:embed="rId3"/>
            <a:stretch>
              <a:fillRect/>
            </a:stretch>
          </p:blipFill>
          <p:spPr>
            <a:xfrm>
              <a:off x="4469606" y="4439450"/>
              <a:ext cx="1123949" cy="1104736"/>
            </a:xfrm>
            <a:prstGeom prst="rect">
              <a:avLst/>
            </a:prstGeom>
          </p:spPr>
        </p:pic>
        <p:sp>
          <p:nvSpPr>
            <p:cNvPr id="41" name="文本框 40">
              <a:extLst>
                <a:ext uri="{FF2B5EF4-FFF2-40B4-BE49-F238E27FC236}">
                  <a16:creationId xmlns:a16="http://schemas.microsoft.com/office/drawing/2014/main" id="{B0A746A4-858C-4B14-9BB0-B51ED4991231}"/>
                </a:ext>
              </a:extLst>
            </p:cNvPr>
            <p:cNvSpPr txBox="1"/>
            <p:nvPr/>
          </p:nvSpPr>
          <p:spPr>
            <a:xfrm>
              <a:off x="5957889" y="4651380"/>
              <a:ext cx="2258980" cy="261610"/>
            </a:xfrm>
            <a:prstGeom prst="rect">
              <a:avLst/>
            </a:prstGeom>
            <a:noFill/>
          </p:spPr>
          <p:txBody>
            <a:bodyPr wrap="square" rtlCol="0">
              <a:spAutoFit/>
            </a:bodyPr>
            <a:lstStyle/>
            <a:p>
              <a:r>
                <a:rPr lang="zh-CN" altLang="en-US" sz="1100" dirty="0">
                  <a:latin typeface="HarmonyOS Sans SC" panose="00000500000000000000" pitchFamily="2" charset="-122"/>
                  <a:ea typeface="HarmonyOS Sans SC" panose="00000500000000000000" pitchFamily="2" charset="-122"/>
                </a:rPr>
                <a:t>根据</a:t>
              </a:r>
              <a:r>
                <a:rPr lang="en-US" altLang="zh-CN" sz="1100" dirty="0">
                  <a:latin typeface="HarmonyOS Sans SC" panose="00000500000000000000" pitchFamily="2" charset="-122"/>
                  <a:ea typeface="HarmonyOS Sans SC" panose="00000500000000000000" pitchFamily="2" charset="-122"/>
                </a:rPr>
                <a:t>attention</a:t>
              </a:r>
              <a:r>
                <a:rPr lang="zh-CN" altLang="en-US" sz="1100" dirty="0">
                  <a:latin typeface="HarmonyOS Sans SC" panose="00000500000000000000" pitchFamily="2" charset="-122"/>
                  <a:ea typeface="HarmonyOS Sans SC" panose="00000500000000000000" pitchFamily="2" charset="-122"/>
                </a:rPr>
                <a:t>值进行</a:t>
              </a:r>
              <a:r>
                <a:rPr lang="en-US" altLang="zh-CN" sz="1100" dirty="0">
                  <a:latin typeface="HarmonyOS Sans SC" panose="00000500000000000000" pitchFamily="2" charset="-122"/>
                  <a:ea typeface="HarmonyOS Sans SC" panose="00000500000000000000" pitchFamily="2" charset="-122"/>
                </a:rPr>
                <a:t>Nucleus</a:t>
              </a:r>
              <a:r>
                <a:rPr lang="zh-CN" altLang="en-US" sz="1100" dirty="0">
                  <a:latin typeface="HarmonyOS Sans SC" panose="00000500000000000000" pitchFamily="2" charset="-122"/>
                  <a:ea typeface="HarmonyOS Sans SC" panose="00000500000000000000" pitchFamily="2" charset="-122"/>
                </a:rPr>
                <a:t>采样</a:t>
              </a:r>
              <a:endParaRPr lang="en-US" altLang="zh-CN" sz="1100" dirty="0">
                <a:latin typeface="HarmonyOS Sans SC" panose="00000500000000000000" pitchFamily="2" charset="-122"/>
                <a:ea typeface="HarmonyOS Sans SC" panose="00000500000000000000" pitchFamily="2" charset="-122"/>
              </a:endParaRPr>
            </a:p>
          </p:txBody>
        </p:sp>
        <p:cxnSp>
          <p:nvCxnSpPr>
            <p:cNvPr id="43" name="连接符: 曲线 42">
              <a:extLst>
                <a:ext uri="{FF2B5EF4-FFF2-40B4-BE49-F238E27FC236}">
                  <a16:creationId xmlns:a16="http://schemas.microsoft.com/office/drawing/2014/main" id="{22171B6B-6150-47C9-A9A1-AA8EDCBDF5CF}"/>
                </a:ext>
              </a:extLst>
            </p:cNvPr>
            <p:cNvCxnSpPr>
              <a:cxnSpLocks/>
              <a:stCxn id="41" idx="2"/>
            </p:cNvCxnSpPr>
            <p:nvPr/>
          </p:nvCxnSpPr>
          <p:spPr>
            <a:xfrm rot="5400000">
              <a:off x="6173587" y="4332958"/>
              <a:ext cx="333760" cy="1493824"/>
            </a:xfrm>
            <a:prstGeom prst="curvedConnector2">
              <a:avLst/>
            </a:prstGeom>
            <a:ln>
              <a:tailEnd type="triangle"/>
            </a:ln>
          </p:spPr>
          <p:style>
            <a:lnRef idx="1">
              <a:schemeClr val="dk1"/>
            </a:lnRef>
            <a:fillRef idx="0">
              <a:schemeClr val="dk1"/>
            </a:fillRef>
            <a:effectRef idx="0">
              <a:schemeClr val="dk1"/>
            </a:effectRef>
            <a:fontRef idx="minor">
              <a:schemeClr val="tx1"/>
            </a:fontRef>
          </p:style>
        </p:cxnSp>
      </p:grpSp>
      <p:sp>
        <p:nvSpPr>
          <p:cNvPr id="5" name="矩形 4">
            <a:extLst>
              <a:ext uri="{FF2B5EF4-FFF2-40B4-BE49-F238E27FC236}">
                <a16:creationId xmlns:a16="http://schemas.microsoft.com/office/drawing/2014/main" id="{BE775575-8068-4441-B970-AD87890369E7}"/>
              </a:ext>
            </a:extLst>
          </p:cNvPr>
          <p:cNvSpPr/>
          <p:nvPr/>
        </p:nvSpPr>
        <p:spPr>
          <a:xfrm>
            <a:off x="4954772" y="2188691"/>
            <a:ext cx="1584251" cy="319417"/>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E8058DE-4ED8-4286-B06E-43471970C2A6}"/>
              </a:ext>
            </a:extLst>
          </p:cNvPr>
          <p:cNvSpPr/>
          <p:nvPr/>
        </p:nvSpPr>
        <p:spPr>
          <a:xfrm>
            <a:off x="4114801" y="2564123"/>
            <a:ext cx="1584251" cy="312484"/>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926792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wipe(left)">
                                      <p:cBhvr>
                                        <p:cTn id="25" dur="500"/>
                                        <p:tgtEl>
                                          <p:spTgt spid="25"/>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wipe(left)">
                                      <p:cBhvr>
                                        <p:cTn id="28" dur="500"/>
                                        <p:tgtEl>
                                          <p:spTgt spid="26"/>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wipe(left)">
                                      <p:cBhvr>
                                        <p:cTn id="31" dur="500"/>
                                        <p:tgtEl>
                                          <p:spTgt spid="24"/>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4"/>
                                        </p:tgtEl>
                                        <p:attrNameLst>
                                          <p:attrName>style.visibility</p:attrName>
                                        </p:attrNameLst>
                                      </p:cBhvr>
                                      <p:to>
                                        <p:strVal val="visible"/>
                                      </p:to>
                                    </p:set>
                                    <p:animEffect transition="in" filter="wipe(left)">
                                      <p:cBhvr>
                                        <p:cTn id="36" dur="500"/>
                                        <p:tgtEl>
                                          <p:spTgt spid="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500"/>
                                        <p:tgtEl>
                                          <p:spTgt spid="3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500"/>
                                        <p:tgtEl>
                                          <p:spTgt spid="2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
                                        </p:tgtEl>
                                        <p:attrNameLst>
                                          <p:attrName>style.visibility</p:attrName>
                                        </p:attrNameLst>
                                      </p:cBhvr>
                                      <p:to>
                                        <p:strVal val="visible"/>
                                      </p:to>
                                    </p:set>
                                    <p:animEffect transition="in" filter="fade">
                                      <p:cBhvr>
                                        <p:cTn id="52" dur="500"/>
                                        <p:tgtEl>
                                          <p:spTgt spid="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
                                        </p:tgtEl>
                                        <p:attrNameLst>
                                          <p:attrName>style.visibility</p:attrName>
                                        </p:attrNameLst>
                                      </p:cBhvr>
                                      <p:to>
                                        <p:strVal val="visible"/>
                                      </p:to>
                                    </p:set>
                                    <p:animEffect transition="in" filter="fade">
                                      <p:cBhvr>
                                        <p:cTn id="57" dur="500"/>
                                        <p:tgtEl>
                                          <p:spTgt spid="6"/>
                                        </p:tgtEl>
                                      </p:cBhvr>
                                    </p:animEffect>
                                  </p:childTnLst>
                                </p:cTn>
                              </p:par>
                              <p:par>
                                <p:cTn id="58" presetID="10" presetClass="entr" presetSubtype="0" fill="hold" nodeType="withEffect">
                                  <p:stCondLst>
                                    <p:cond delay="1000"/>
                                  </p:stCondLst>
                                  <p:childTnLst>
                                    <p:set>
                                      <p:cBhvr>
                                        <p:cTn id="59" dur="1" fill="hold">
                                          <p:stCondLst>
                                            <p:cond delay="0"/>
                                          </p:stCondLst>
                                        </p:cTn>
                                        <p:tgtEl>
                                          <p:spTgt spid="7"/>
                                        </p:tgtEl>
                                        <p:attrNameLst>
                                          <p:attrName>style.visibility</p:attrName>
                                        </p:attrNameLst>
                                      </p:cBhvr>
                                      <p:to>
                                        <p:strVal val="visible"/>
                                      </p:to>
                                    </p:set>
                                    <p:animEffect transition="in" filter="fade">
                                      <p:cBhvr>
                                        <p:cTn id="6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1" grpId="0"/>
      <p:bldP spid="22" grpId="0"/>
      <p:bldP spid="24" grpId="0"/>
      <p:bldP spid="25" grpId="0"/>
      <p:bldP spid="26" grpId="0"/>
      <p:bldP spid="27" grpId="0"/>
      <p:bldP spid="32" grpId="0"/>
      <p:bldP spid="34" grpId="0"/>
      <p:bldP spid="5" grpId="0" animBg="1"/>
      <p:bldP spid="2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5794C56-8C54-4212-BB4F-757A75E61717}"/>
              </a:ext>
            </a:extLst>
          </p:cNvPr>
          <p:cNvPicPr>
            <a:picLocks noChangeAspect="1"/>
          </p:cNvPicPr>
          <p:nvPr/>
        </p:nvPicPr>
        <p:blipFill>
          <a:blip r:embed="rId3"/>
          <a:stretch>
            <a:fillRect/>
          </a:stretch>
        </p:blipFill>
        <p:spPr>
          <a:xfrm>
            <a:off x="299528" y="1561634"/>
            <a:ext cx="5845288" cy="2422613"/>
          </a:xfrm>
          <a:prstGeom prst="rect">
            <a:avLst/>
          </a:prstGeom>
        </p:spPr>
      </p:pic>
      <p:pic>
        <p:nvPicPr>
          <p:cNvPr id="5" name="图片 4">
            <a:extLst>
              <a:ext uri="{FF2B5EF4-FFF2-40B4-BE49-F238E27FC236}">
                <a16:creationId xmlns:a16="http://schemas.microsoft.com/office/drawing/2014/main" id="{2F5368C4-94EC-42DF-A27E-0E288889E52D}"/>
              </a:ext>
            </a:extLst>
          </p:cNvPr>
          <p:cNvPicPr>
            <a:picLocks noChangeAspect="1"/>
          </p:cNvPicPr>
          <p:nvPr/>
        </p:nvPicPr>
        <p:blipFill>
          <a:blip r:embed="rId4"/>
          <a:stretch>
            <a:fillRect/>
          </a:stretch>
        </p:blipFill>
        <p:spPr>
          <a:xfrm>
            <a:off x="6748754" y="1489941"/>
            <a:ext cx="4418579" cy="2565997"/>
          </a:xfrm>
          <a:prstGeom prst="rect">
            <a:avLst/>
          </a:prstGeom>
        </p:spPr>
      </p:pic>
      <p:sp>
        <p:nvSpPr>
          <p:cNvPr id="6" name="文本框 5">
            <a:extLst>
              <a:ext uri="{FF2B5EF4-FFF2-40B4-BE49-F238E27FC236}">
                <a16:creationId xmlns:a16="http://schemas.microsoft.com/office/drawing/2014/main" id="{45D06911-A2F1-46B7-8FE4-F554393F8398}"/>
              </a:ext>
            </a:extLst>
          </p:cNvPr>
          <p:cNvSpPr txBox="1"/>
          <p:nvPr/>
        </p:nvSpPr>
        <p:spPr>
          <a:xfrm>
            <a:off x="450881" y="524360"/>
            <a:ext cx="6891630" cy="369332"/>
          </a:xfrm>
          <a:prstGeom prst="rect">
            <a:avLst/>
          </a:prstGeom>
          <a:noFill/>
        </p:spPr>
        <p:txBody>
          <a:bodyPr wrap="none" rtlCol="0">
            <a:spAutoFit/>
          </a:bodyPr>
          <a:lstStyle/>
          <a:p>
            <a:r>
              <a:rPr lang="en-US" altLang="zh-CN" sz="1800" dirty="0"/>
              <a:t>Multimodal End-to-End </a:t>
            </a:r>
            <a:r>
              <a:rPr lang="en-US" altLang="zh-CN" sz="1800" dirty="0">
                <a:solidFill>
                  <a:srgbClr val="3063F1"/>
                </a:solidFill>
              </a:rPr>
              <a:t>Sparse</a:t>
            </a:r>
            <a:r>
              <a:rPr lang="en-US" altLang="zh-CN" sz="1800" dirty="0"/>
              <a:t> Model for Emotion Recognition.</a:t>
            </a:r>
            <a:endParaRPr lang="zh-CN" altLang="en-US" dirty="0">
              <a:latin typeface="HarmonyOS Sans SC" panose="00000500000000000000" pitchFamily="2" charset="-122"/>
              <a:ea typeface="HarmonyOS Sans SC" panose="00000500000000000000" pitchFamily="2" charset="-122"/>
            </a:endParaRPr>
          </a:p>
        </p:txBody>
      </p:sp>
      <p:sp>
        <p:nvSpPr>
          <p:cNvPr id="7" name="文本框 6">
            <a:extLst>
              <a:ext uri="{FF2B5EF4-FFF2-40B4-BE49-F238E27FC236}">
                <a16:creationId xmlns:a16="http://schemas.microsoft.com/office/drawing/2014/main" id="{D5243EA3-529B-4856-922C-AFA4872AFA77}"/>
              </a:ext>
            </a:extLst>
          </p:cNvPr>
          <p:cNvSpPr txBox="1"/>
          <p:nvPr/>
        </p:nvSpPr>
        <p:spPr>
          <a:xfrm>
            <a:off x="894476" y="1182164"/>
            <a:ext cx="2327696"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Nucleus</a:t>
            </a:r>
            <a:r>
              <a:rPr lang="zh-CN" altLang="en-US" sz="1400" dirty="0">
                <a:latin typeface="HarmonyOS Sans SC" panose="00000500000000000000" pitchFamily="2" charset="-122"/>
                <a:ea typeface="HarmonyOS Sans SC" panose="00000500000000000000" pitchFamily="2" charset="-122"/>
              </a:rPr>
              <a:t>采样后激活的区域</a:t>
            </a:r>
          </a:p>
        </p:txBody>
      </p:sp>
      <p:sp>
        <p:nvSpPr>
          <p:cNvPr id="8" name="文本框 7">
            <a:extLst>
              <a:ext uri="{FF2B5EF4-FFF2-40B4-BE49-F238E27FC236}">
                <a16:creationId xmlns:a16="http://schemas.microsoft.com/office/drawing/2014/main" id="{1F31036A-6DBA-4D81-AFF8-BEAD06FB876C}"/>
              </a:ext>
            </a:extLst>
          </p:cNvPr>
          <p:cNvSpPr txBox="1"/>
          <p:nvPr/>
        </p:nvSpPr>
        <p:spPr>
          <a:xfrm>
            <a:off x="3115161" y="1200655"/>
            <a:ext cx="2866540" cy="276999"/>
          </a:xfrm>
          <a:prstGeom prst="rect">
            <a:avLst/>
          </a:prstGeom>
          <a:noFill/>
        </p:spPr>
        <p:txBody>
          <a:bodyPr wrap="square" rtlCol="0">
            <a:spAutoFit/>
          </a:bodyPr>
          <a:lstStyle/>
          <a:p>
            <a:r>
              <a:rPr lang="zh-CN" altLang="en-US" sz="1200" dirty="0">
                <a:latin typeface="HarmonyOS Sans SC" panose="00000500000000000000" pitchFamily="2" charset="-122"/>
                <a:ea typeface="HarmonyOS Sans SC" panose="00000500000000000000" pitchFamily="2" charset="-122"/>
              </a:rPr>
              <a:t>随</a:t>
            </a:r>
            <a:r>
              <a:rPr lang="en-US" altLang="zh-CN" sz="1200" dirty="0">
                <a:latin typeface="HarmonyOS Sans SC" panose="00000500000000000000" pitchFamily="2" charset="-122"/>
                <a:ea typeface="HarmonyOS Sans SC" panose="00000500000000000000" pitchFamily="2" charset="-122"/>
              </a:rPr>
              <a:t>Cross-modal attention</a:t>
            </a:r>
            <a:r>
              <a:rPr lang="zh-CN" altLang="en-US" sz="1200" dirty="0">
                <a:latin typeface="HarmonyOS Sans SC" panose="00000500000000000000" pitchFamily="2" charset="-122"/>
                <a:ea typeface="HarmonyOS Sans SC" panose="00000500000000000000" pitchFamily="2" charset="-122"/>
              </a:rPr>
              <a:t>的层数的变化</a:t>
            </a:r>
          </a:p>
        </p:txBody>
      </p:sp>
      <p:sp>
        <p:nvSpPr>
          <p:cNvPr id="9" name="文本框 8">
            <a:extLst>
              <a:ext uri="{FF2B5EF4-FFF2-40B4-BE49-F238E27FC236}">
                <a16:creationId xmlns:a16="http://schemas.microsoft.com/office/drawing/2014/main" id="{4A85B7FF-D91C-4A03-8373-02AB22DD2F85}"/>
              </a:ext>
            </a:extLst>
          </p:cNvPr>
          <p:cNvSpPr txBox="1"/>
          <p:nvPr/>
        </p:nvSpPr>
        <p:spPr>
          <a:xfrm>
            <a:off x="894476" y="4257378"/>
            <a:ext cx="3193110"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Full version</a:t>
            </a:r>
            <a:r>
              <a:rPr lang="zh-CN" altLang="en-US" sz="1400" dirty="0">
                <a:latin typeface="HarmonyOS Sans SC" panose="00000500000000000000" pitchFamily="2" charset="-122"/>
                <a:ea typeface="HarmonyOS Sans SC" panose="00000500000000000000" pitchFamily="2" charset="-122"/>
              </a:rPr>
              <a:t>和</a:t>
            </a:r>
            <a:r>
              <a:rPr lang="en-US" altLang="zh-CN" sz="1400" dirty="0">
                <a:latin typeface="HarmonyOS Sans SC" panose="00000500000000000000" pitchFamily="2" charset="-122"/>
                <a:ea typeface="HarmonyOS Sans SC" panose="00000500000000000000" pitchFamily="2" charset="-122"/>
              </a:rPr>
              <a:t>sparse version</a:t>
            </a:r>
            <a:r>
              <a:rPr lang="zh-CN" altLang="en-US" sz="1400" dirty="0">
                <a:latin typeface="HarmonyOS Sans SC" panose="00000500000000000000" pitchFamily="2" charset="-122"/>
                <a:ea typeface="HarmonyOS Sans SC" panose="00000500000000000000" pitchFamily="2" charset="-122"/>
              </a:rPr>
              <a:t>性能对比</a:t>
            </a:r>
          </a:p>
        </p:txBody>
      </p:sp>
      <p:grpSp>
        <p:nvGrpSpPr>
          <p:cNvPr id="14" name="组合 13">
            <a:extLst>
              <a:ext uri="{FF2B5EF4-FFF2-40B4-BE49-F238E27FC236}">
                <a16:creationId xmlns:a16="http://schemas.microsoft.com/office/drawing/2014/main" id="{DD2E7971-1680-4726-BBB7-5C7B142CB768}"/>
              </a:ext>
            </a:extLst>
          </p:cNvPr>
          <p:cNvGrpSpPr/>
          <p:nvPr/>
        </p:nvGrpSpPr>
        <p:grpSpPr>
          <a:xfrm>
            <a:off x="3020252" y="4723880"/>
            <a:ext cx="6249127" cy="668959"/>
            <a:chOff x="2491031" y="4627407"/>
            <a:chExt cx="6249127" cy="668959"/>
          </a:xfrm>
        </p:grpSpPr>
        <p:pic>
          <p:nvPicPr>
            <p:cNvPr id="11" name="图片 10">
              <a:extLst>
                <a:ext uri="{FF2B5EF4-FFF2-40B4-BE49-F238E27FC236}">
                  <a16:creationId xmlns:a16="http://schemas.microsoft.com/office/drawing/2014/main" id="{D3D752D9-09F7-45F3-BF25-FF0AD07E1711}"/>
                </a:ext>
              </a:extLst>
            </p:cNvPr>
            <p:cNvPicPr>
              <a:picLocks noChangeAspect="1"/>
            </p:cNvPicPr>
            <p:nvPr/>
          </p:nvPicPr>
          <p:blipFill>
            <a:blip r:embed="rId5"/>
            <a:stretch>
              <a:fillRect/>
            </a:stretch>
          </p:blipFill>
          <p:spPr>
            <a:xfrm>
              <a:off x="2491031" y="4998174"/>
              <a:ext cx="6209425" cy="298192"/>
            </a:xfrm>
            <a:prstGeom prst="rect">
              <a:avLst/>
            </a:prstGeom>
          </p:spPr>
        </p:pic>
        <p:pic>
          <p:nvPicPr>
            <p:cNvPr id="13" name="图片 12">
              <a:extLst>
                <a:ext uri="{FF2B5EF4-FFF2-40B4-BE49-F238E27FC236}">
                  <a16:creationId xmlns:a16="http://schemas.microsoft.com/office/drawing/2014/main" id="{A5CC38B8-0454-43E3-8A0D-E6096D9B5735}"/>
                </a:ext>
              </a:extLst>
            </p:cNvPr>
            <p:cNvPicPr>
              <a:picLocks noChangeAspect="1"/>
            </p:cNvPicPr>
            <p:nvPr/>
          </p:nvPicPr>
          <p:blipFill>
            <a:blip r:embed="rId6"/>
            <a:stretch>
              <a:fillRect/>
            </a:stretch>
          </p:blipFill>
          <p:spPr>
            <a:xfrm>
              <a:off x="2530733" y="4627407"/>
              <a:ext cx="6209425" cy="321580"/>
            </a:xfrm>
            <a:prstGeom prst="rect">
              <a:avLst/>
            </a:prstGeom>
          </p:spPr>
        </p:pic>
      </p:grpSp>
      <p:grpSp>
        <p:nvGrpSpPr>
          <p:cNvPr id="18" name="组合 17">
            <a:extLst>
              <a:ext uri="{FF2B5EF4-FFF2-40B4-BE49-F238E27FC236}">
                <a16:creationId xmlns:a16="http://schemas.microsoft.com/office/drawing/2014/main" id="{6FC3139A-DF23-4A39-BFB9-B635EAD56C2E}"/>
              </a:ext>
            </a:extLst>
          </p:cNvPr>
          <p:cNvGrpSpPr/>
          <p:nvPr/>
        </p:nvGrpSpPr>
        <p:grpSpPr>
          <a:xfrm>
            <a:off x="2940210" y="5857448"/>
            <a:ext cx="6209426" cy="593830"/>
            <a:chOff x="3059953" y="5888906"/>
            <a:chExt cx="6209426" cy="593830"/>
          </a:xfrm>
        </p:grpSpPr>
        <p:pic>
          <p:nvPicPr>
            <p:cNvPr id="16" name="图片 15">
              <a:extLst>
                <a:ext uri="{FF2B5EF4-FFF2-40B4-BE49-F238E27FC236}">
                  <a16:creationId xmlns:a16="http://schemas.microsoft.com/office/drawing/2014/main" id="{087E81D8-55AB-47FE-AF7B-86CDEDF70227}"/>
                </a:ext>
              </a:extLst>
            </p:cNvPr>
            <p:cNvPicPr>
              <a:picLocks noChangeAspect="1"/>
            </p:cNvPicPr>
            <p:nvPr/>
          </p:nvPicPr>
          <p:blipFill rotWithShape="1">
            <a:blip r:embed="rId7"/>
            <a:srcRect t="72658" b="5632"/>
            <a:stretch/>
          </p:blipFill>
          <p:spPr>
            <a:xfrm>
              <a:off x="3059953" y="6184543"/>
              <a:ext cx="6209425" cy="298193"/>
            </a:xfrm>
            <a:prstGeom prst="rect">
              <a:avLst/>
            </a:prstGeom>
          </p:spPr>
        </p:pic>
        <p:pic>
          <p:nvPicPr>
            <p:cNvPr id="17" name="图片 16">
              <a:extLst>
                <a:ext uri="{FF2B5EF4-FFF2-40B4-BE49-F238E27FC236}">
                  <a16:creationId xmlns:a16="http://schemas.microsoft.com/office/drawing/2014/main" id="{ECDC9E62-EEBC-4BEF-B42B-9372A5EAE9BB}"/>
                </a:ext>
              </a:extLst>
            </p:cNvPr>
            <p:cNvPicPr>
              <a:picLocks noChangeAspect="1"/>
            </p:cNvPicPr>
            <p:nvPr/>
          </p:nvPicPr>
          <p:blipFill rotWithShape="1">
            <a:blip r:embed="rId7"/>
            <a:srcRect t="7845" b="71988"/>
            <a:stretch/>
          </p:blipFill>
          <p:spPr>
            <a:xfrm>
              <a:off x="3059954" y="5888906"/>
              <a:ext cx="6209425" cy="276999"/>
            </a:xfrm>
            <a:prstGeom prst="rect">
              <a:avLst/>
            </a:prstGeom>
          </p:spPr>
        </p:pic>
      </p:grpSp>
      <p:sp>
        <p:nvSpPr>
          <p:cNvPr id="19" name="文本框 18">
            <a:extLst>
              <a:ext uri="{FF2B5EF4-FFF2-40B4-BE49-F238E27FC236}">
                <a16:creationId xmlns:a16="http://schemas.microsoft.com/office/drawing/2014/main" id="{AE81328D-6CC5-49AB-BE6F-EC88A857BD3C}"/>
              </a:ext>
            </a:extLst>
          </p:cNvPr>
          <p:cNvSpPr txBox="1"/>
          <p:nvPr/>
        </p:nvSpPr>
        <p:spPr>
          <a:xfrm>
            <a:off x="2058324" y="4982133"/>
            <a:ext cx="798253" cy="261610"/>
          </a:xfrm>
          <a:prstGeom prst="rect">
            <a:avLst/>
          </a:prstGeom>
          <a:noFill/>
        </p:spPr>
        <p:txBody>
          <a:bodyPr wrap="square" rtlCol="0">
            <a:spAutoFit/>
          </a:bodyPr>
          <a:lstStyle/>
          <a:p>
            <a:r>
              <a:rPr lang="en-US" altLang="zh-CN" sz="1050" dirty="0">
                <a:latin typeface="HarmonyOS Sans SC" panose="00000500000000000000" pitchFamily="2" charset="-122"/>
                <a:ea typeface="HarmonyOS Sans SC" panose="00000500000000000000" pitchFamily="2" charset="-122"/>
              </a:rPr>
              <a:t>IEMOCAP</a:t>
            </a:r>
            <a:endParaRPr lang="zh-CN" altLang="en-US" sz="1050" dirty="0">
              <a:latin typeface="HarmonyOS Sans SC" panose="00000500000000000000" pitchFamily="2" charset="-122"/>
              <a:ea typeface="HarmonyOS Sans SC" panose="00000500000000000000" pitchFamily="2" charset="-122"/>
            </a:endParaRPr>
          </a:p>
        </p:txBody>
      </p:sp>
      <p:sp>
        <p:nvSpPr>
          <p:cNvPr id="20" name="文本框 19">
            <a:extLst>
              <a:ext uri="{FF2B5EF4-FFF2-40B4-BE49-F238E27FC236}">
                <a16:creationId xmlns:a16="http://schemas.microsoft.com/office/drawing/2014/main" id="{9BD7747C-BB6D-426D-856B-1313D244D606}"/>
              </a:ext>
            </a:extLst>
          </p:cNvPr>
          <p:cNvSpPr txBox="1"/>
          <p:nvPr/>
        </p:nvSpPr>
        <p:spPr>
          <a:xfrm>
            <a:off x="2221999" y="6027405"/>
            <a:ext cx="798253" cy="253916"/>
          </a:xfrm>
          <a:prstGeom prst="rect">
            <a:avLst/>
          </a:prstGeom>
          <a:noFill/>
        </p:spPr>
        <p:txBody>
          <a:bodyPr wrap="square" rtlCol="0">
            <a:spAutoFit/>
          </a:bodyPr>
          <a:lstStyle/>
          <a:p>
            <a:r>
              <a:rPr lang="en-US" altLang="zh-CN" sz="1050" dirty="0">
                <a:latin typeface="HarmonyOS Sans SC" panose="00000500000000000000" pitchFamily="2" charset="-122"/>
                <a:ea typeface="HarmonyOS Sans SC" panose="00000500000000000000" pitchFamily="2" charset="-122"/>
              </a:rPr>
              <a:t>MOSEI</a:t>
            </a:r>
            <a:endParaRPr lang="zh-CN" altLang="en-US" sz="1050" dirty="0">
              <a:latin typeface="HarmonyOS Sans SC" panose="00000500000000000000" pitchFamily="2" charset="-122"/>
              <a:ea typeface="HarmonyOS Sans SC" panose="00000500000000000000" pitchFamily="2" charset="-122"/>
            </a:endParaRPr>
          </a:p>
        </p:txBody>
      </p:sp>
      <p:sp>
        <p:nvSpPr>
          <p:cNvPr id="21" name="文本框 20">
            <a:extLst>
              <a:ext uri="{FF2B5EF4-FFF2-40B4-BE49-F238E27FC236}">
                <a16:creationId xmlns:a16="http://schemas.microsoft.com/office/drawing/2014/main" id="{D461C827-63D2-442B-A5BB-482DFBD60AA6}"/>
              </a:ext>
            </a:extLst>
          </p:cNvPr>
          <p:cNvSpPr txBox="1"/>
          <p:nvPr/>
        </p:nvSpPr>
        <p:spPr>
          <a:xfrm>
            <a:off x="561556" y="-4331734"/>
            <a:ext cx="6664004" cy="461665"/>
          </a:xfrm>
          <a:prstGeom prst="rect">
            <a:avLst/>
          </a:prstGeom>
          <a:noFill/>
        </p:spPr>
        <p:txBody>
          <a:bodyPr wrap="none" rtlCol="0">
            <a:spAutoFit/>
          </a:bodyPr>
          <a:lstStyle/>
          <a:p>
            <a:r>
              <a:rPr lang="en-US" altLang="zh-CN" sz="2400" dirty="0">
                <a:latin typeface="HarmonyOS Sans SC" panose="00000500000000000000" pitchFamily="2" charset="-122"/>
                <a:ea typeface="HarmonyOS Sans SC" panose="00000500000000000000" pitchFamily="2" charset="-122"/>
              </a:rPr>
              <a:t>Multimodal affective computing</a:t>
            </a:r>
            <a:r>
              <a:rPr lang="zh-CN" altLang="en-US" sz="2400" dirty="0">
                <a:latin typeface="HarmonyOS Sans SC" panose="00000500000000000000" pitchFamily="2" charset="-122"/>
                <a:ea typeface="HarmonyOS Sans SC" panose="00000500000000000000" pitchFamily="2" charset="-122"/>
              </a:rPr>
              <a:t>存在哪些挑战</a:t>
            </a:r>
            <a:r>
              <a:rPr lang="en-US" altLang="zh-CN" sz="2400" dirty="0">
                <a:latin typeface="HarmonyOS Sans SC" panose="00000500000000000000" pitchFamily="2" charset="-122"/>
                <a:ea typeface="HarmonyOS Sans SC" panose="00000500000000000000" pitchFamily="2" charset="-122"/>
              </a:rPr>
              <a:t>. </a:t>
            </a:r>
            <a:endParaRPr lang="zh-CN" altLang="en-US" sz="2400" dirty="0">
              <a:latin typeface="HarmonyOS Sans SC" panose="00000500000000000000" pitchFamily="2" charset="-122"/>
              <a:ea typeface="HarmonyOS Sans SC" panose="00000500000000000000" pitchFamily="2" charset="-122"/>
            </a:endParaRPr>
          </a:p>
        </p:txBody>
      </p:sp>
      <p:sp>
        <p:nvSpPr>
          <p:cNvPr id="22" name="文本框 21">
            <a:extLst>
              <a:ext uri="{FF2B5EF4-FFF2-40B4-BE49-F238E27FC236}">
                <a16:creationId xmlns:a16="http://schemas.microsoft.com/office/drawing/2014/main" id="{E2052187-BCB6-42F8-8363-F3F272C981B8}"/>
              </a:ext>
            </a:extLst>
          </p:cNvPr>
          <p:cNvSpPr txBox="1"/>
          <p:nvPr/>
        </p:nvSpPr>
        <p:spPr>
          <a:xfrm>
            <a:off x="3456017" y="-2933314"/>
            <a:ext cx="542808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1. </a:t>
            </a:r>
            <a:r>
              <a:rPr lang="zh-CN" altLang="en-US" dirty="0">
                <a:latin typeface="HarmonyOS Sans SC" panose="00000500000000000000" pitchFamily="2" charset="-122"/>
                <a:ea typeface="HarmonyOS Sans SC" panose="00000500000000000000" pitchFamily="2" charset="-122"/>
              </a:rPr>
              <a:t>如何有效提取各模态的信息</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informative or not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23" name="文本框 22">
            <a:extLst>
              <a:ext uri="{FF2B5EF4-FFF2-40B4-BE49-F238E27FC236}">
                <a16:creationId xmlns:a16="http://schemas.microsoft.com/office/drawing/2014/main" id="{EE1B2173-A578-44A3-B1FA-DF973047C609}"/>
              </a:ext>
            </a:extLst>
          </p:cNvPr>
          <p:cNvSpPr txBox="1"/>
          <p:nvPr/>
        </p:nvSpPr>
        <p:spPr>
          <a:xfrm>
            <a:off x="3456017" y="-2138819"/>
            <a:ext cx="4070345"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2. </a:t>
            </a:r>
            <a:r>
              <a:rPr lang="zh-CN" altLang="en-US" dirty="0">
                <a:latin typeface="HarmonyOS Sans SC" panose="00000500000000000000" pitchFamily="2" charset="-122"/>
                <a:ea typeface="HarmonyOS Sans SC" panose="00000500000000000000" pitchFamily="2" charset="-122"/>
              </a:rPr>
              <a:t>模态序列是否进行对齐</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alignment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24" name="文本框 23">
            <a:extLst>
              <a:ext uri="{FF2B5EF4-FFF2-40B4-BE49-F238E27FC236}">
                <a16:creationId xmlns:a16="http://schemas.microsoft.com/office/drawing/2014/main" id="{C30D0A96-F1EC-4521-97E1-A31D9273A377}"/>
              </a:ext>
            </a:extLst>
          </p:cNvPr>
          <p:cNvSpPr txBox="1"/>
          <p:nvPr/>
        </p:nvSpPr>
        <p:spPr>
          <a:xfrm>
            <a:off x="3456017" y="-1344324"/>
            <a:ext cx="639469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3. </a:t>
            </a:r>
            <a:r>
              <a:rPr lang="zh-CN" altLang="en-US" dirty="0">
                <a:latin typeface="HarmonyOS Sans SC" panose="00000500000000000000" pitchFamily="2" charset="-122"/>
                <a:ea typeface="HarmonyOS Sans SC" panose="00000500000000000000" pitchFamily="2" charset="-122"/>
              </a:rPr>
              <a:t>模态间天生存在异构性</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heterogeneity</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如何消除或利用</a:t>
            </a:r>
            <a:r>
              <a:rPr lang="en-US" altLang="zh-CN" dirty="0">
                <a:latin typeface="HarmonyOS Sans SC" panose="00000500000000000000" pitchFamily="2" charset="-122"/>
                <a:ea typeface="HarmonyOS Sans SC" panose="00000500000000000000" pitchFamily="2" charset="-122"/>
              </a:rPr>
              <a:t>.</a:t>
            </a:r>
            <a:endParaRPr lang="zh-CN" altLang="en-US" dirty="0">
              <a:latin typeface="HarmonyOS Sans SC" panose="00000500000000000000" pitchFamily="2" charset="-122"/>
              <a:ea typeface="HarmonyOS Sans SC" panose="00000500000000000000" pitchFamily="2" charset="-122"/>
            </a:endParaRPr>
          </a:p>
        </p:txBody>
      </p:sp>
      <p:sp>
        <p:nvSpPr>
          <p:cNvPr id="25" name="文本框 24">
            <a:extLst>
              <a:ext uri="{FF2B5EF4-FFF2-40B4-BE49-F238E27FC236}">
                <a16:creationId xmlns:a16="http://schemas.microsoft.com/office/drawing/2014/main" id="{1560F801-AA77-4270-B616-2DCEDC2C852B}"/>
              </a:ext>
            </a:extLst>
          </p:cNvPr>
          <p:cNvSpPr txBox="1"/>
          <p:nvPr/>
        </p:nvSpPr>
        <p:spPr>
          <a:xfrm>
            <a:off x="3456017" y="-549830"/>
            <a:ext cx="3201517"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4. </a:t>
            </a:r>
            <a:r>
              <a:rPr lang="zh-CN" altLang="en-US" dirty="0">
                <a:latin typeface="HarmonyOS Sans SC" panose="00000500000000000000" pitchFamily="2" charset="-122"/>
                <a:ea typeface="HarmonyOS Sans SC" panose="00000500000000000000" pitchFamily="2" charset="-122"/>
              </a:rPr>
              <a:t>模态如何进行融合</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fusion</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5656762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173E491-CF35-4455-8122-CD2B7C810388}"/>
              </a:ext>
            </a:extLst>
          </p:cNvPr>
          <p:cNvSpPr txBox="1"/>
          <p:nvPr/>
        </p:nvSpPr>
        <p:spPr>
          <a:xfrm>
            <a:off x="561556" y="621365"/>
            <a:ext cx="6664004" cy="461665"/>
          </a:xfrm>
          <a:prstGeom prst="rect">
            <a:avLst/>
          </a:prstGeom>
          <a:noFill/>
        </p:spPr>
        <p:txBody>
          <a:bodyPr wrap="none" rtlCol="0">
            <a:spAutoFit/>
          </a:bodyPr>
          <a:lstStyle/>
          <a:p>
            <a:r>
              <a:rPr lang="en-US" altLang="zh-CN" sz="2400" dirty="0">
                <a:latin typeface="HarmonyOS Sans SC" panose="00000500000000000000" pitchFamily="2" charset="-122"/>
                <a:ea typeface="HarmonyOS Sans SC" panose="00000500000000000000" pitchFamily="2" charset="-122"/>
              </a:rPr>
              <a:t>Multimodal affective computing</a:t>
            </a:r>
            <a:r>
              <a:rPr lang="zh-CN" altLang="en-US" sz="2400" dirty="0">
                <a:latin typeface="HarmonyOS Sans SC" panose="00000500000000000000" pitchFamily="2" charset="-122"/>
                <a:ea typeface="HarmonyOS Sans SC" panose="00000500000000000000" pitchFamily="2" charset="-122"/>
              </a:rPr>
              <a:t>存在哪些挑战</a:t>
            </a:r>
            <a:r>
              <a:rPr lang="en-US" altLang="zh-CN" sz="2400" dirty="0">
                <a:latin typeface="HarmonyOS Sans SC" panose="00000500000000000000" pitchFamily="2" charset="-122"/>
                <a:ea typeface="HarmonyOS Sans SC" panose="00000500000000000000" pitchFamily="2" charset="-122"/>
              </a:rPr>
              <a:t>. </a:t>
            </a:r>
            <a:endParaRPr lang="zh-CN" altLang="en-US" sz="2400"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92C95442-EE20-400C-A108-297881BF4B26}"/>
              </a:ext>
            </a:extLst>
          </p:cNvPr>
          <p:cNvSpPr txBox="1"/>
          <p:nvPr/>
        </p:nvSpPr>
        <p:spPr>
          <a:xfrm>
            <a:off x="3456017" y="2019785"/>
            <a:ext cx="542808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1. </a:t>
            </a:r>
            <a:r>
              <a:rPr lang="zh-CN" altLang="en-US" dirty="0">
                <a:latin typeface="HarmonyOS Sans SC" panose="00000500000000000000" pitchFamily="2" charset="-122"/>
                <a:ea typeface="HarmonyOS Sans SC" panose="00000500000000000000" pitchFamily="2" charset="-122"/>
              </a:rPr>
              <a:t>如何有效提取各模态的信息</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informative or not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4" name="文本框 3">
            <a:extLst>
              <a:ext uri="{FF2B5EF4-FFF2-40B4-BE49-F238E27FC236}">
                <a16:creationId xmlns:a16="http://schemas.microsoft.com/office/drawing/2014/main" id="{1C822503-F790-4556-BB6E-284EF13899F5}"/>
              </a:ext>
            </a:extLst>
          </p:cNvPr>
          <p:cNvSpPr txBox="1"/>
          <p:nvPr/>
        </p:nvSpPr>
        <p:spPr>
          <a:xfrm>
            <a:off x="3456017" y="2814280"/>
            <a:ext cx="4070345"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2. </a:t>
            </a:r>
            <a:r>
              <a:rPr lang="zh-CN" altLang="en-US" dirty="0">
                <a:latin typeface="HarmonyOS Sans SC" panose="00000500000000000000" pitchFamily="2" charset="-122"/>
                <a:ea typeface="HarmonyOS Sans SC" panose="00000500000000000000" pitchFamily="2" charset="-122"/>
              </a:rPr>
              <a:t>模态序列是否进行对齐</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alignment</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5" name="文本框 4">
            <a:extLst>
              <a:ext uri="{FF2B5EF4-FFF2-40B4-BE49-F238E27FC236}">
                <a16:creationId xmlns:a16="http://schemas.microsoft.com/office/drawing/2014/main" id="{03AC66DE-6753-426A-A5CE-9642E603D087}"/>
              </a:ext>
            </a:extLst>
          </p:cNvPr>
          <p:cNvSpPr txBox="1"/>
          <p:nvPr/>
        </p:nvSpPr>
        <p:spPr>
          <a:xfrm>
            <a:off x="3456017" y="3608775"/>
            <a:ext cx="6394699"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3. </a:t>
            </a:r>
            <a:r>
              <a:rPr lang="zh-CN" altLang="en-US" dirty="0">
                <a:latin typeface="HarmonyOS Sans SC" panose="00000500000000000000" pitchFamily="2" charset="-122"/>
                <a:ea typeface="HarmonyOS Sans SC" panose="00000500000000000000" pitchFamily="2" charset="-122"/>
              </a:rPr>
              <a:t>模态间天生存在异构性</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heterogeneity</a:t>
            </a:r>
            <a:r>
              <a:rPr lang="en-US" altLang="zh-CN" dirty="0">
                <a:latin typeface="HarmonyOS Sans SC" panose="00000500000000000000" pitchFamily="2" charset="-122"/>
                <a:ea typeface="HarmonyOS Sans SC" panose="00000500000000000000" pitchFamily="2" charset="-122"/>
              </a:rPr>
              <a:t>), </a:t>
            </a:r>
            <a:r>
              <a:rPr lang="zh-CN" altLang="en-US" dirty="0">
                <a:latin typeface="HarmonyOS Sans SC" panose="00000500000000000000" pitchFamily="2" charset="-122"/>
                <a:ea typeface="HarmonyOS Sans SC" panose="00000500000000000000" pitchFamily="2" charset="-122"/>
              </a:rPr>
              <a:t>如何消除或利用</a:t>
            </a:r>
            <a:r>
              <a:rPr lang="en-US" altLang="zh-CN" dirty="0">
                <a:latin typeface="HarmonyOS Sans SC" panose="00000500000000000000" pitchFamily="2" charset="-122"/>
                <a:ea typeface="HarmonyOS Sans SC" panose="00000500000000000000" pitchFamily="2" charset="-122"/>
              </a:rPr>
              <a:t>.</a:t>
            </a:r>
            <a:endParaRPr lang="zh-CN" altLang="en-US" dirty="0">
              <a:latin typeface="HarmonyOS Sans SC" panose="00000500000000000000" pitchFamily="2" charset="-122"/>
              <a:ea typeface="HarmonyOS Sans SC" panose="00000500000000000000" pitchFamily="2" charset="-122"/>
            </a:endParaRPr>
          </a:p>
        </p:txBody>
      </p:sp>
      <p:sp>
        <p:nvSpPr>
          <p:cNvPr id="6" name="文本框 5">
            <a:extLst>
              <a:ext uri="{FF2B5EF4-FFF2-40B4-BE49-F238E27FC236}">
                <a16:creationId xmlns:a16="http://schemas.microsoft.com/office/drawing/2014/main" id="{C62B7951-162E-4F44-A0BA-D00E8EB79EA5}"/>
              </a:ext>
            </a:extLst>
          </p:cNvPr>
          <p:cNvSpPr txBox="1"/>
          <p:nvPr/>
        </p:nvSpPr>
        <p:spPr>
          <a:xfrm>
            <a:off x="3456017" y="4403269"/>
            <a:ext cx="3201517"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4. </a:t>
            </a:r>
            <a:r>
              <a:rPr lang="zh-CN" altLang="en-US" dirty="0">
                <a:latin typeface="HarmonyOS Sans SC" panose="00000500000000000000" pitchFamily="2" charset="-122"/>
                <a:ea typeface="HarmonyOS Sans SC" panose="00000500000000000000" pitchFamily="2" charset="-122"/>
              </a:rPr>
              <a:t>模态如何进行融合</a:t>
            </a:r>
            <a:r>
              <a:rPr lang="en-US" altLang="zh-CN" dirty="0">
                <a:latin typeface="HarmonyOS Sans SC" panose="00000500000000000000" pitchFamily="2" charset="-122"/>
                <a:ea typeface="HarmonyOS Sans SC" panose="00000500000000000000" pitchFamily="2" charset="-122"/>
              </a:rPr>
              <a:t>(</a:t>
            </a:r>
            <a:r>
              <a:rPr lang="en-US" altLang="zh-CN" dirty="0">
                <a:solidFill>
                  <a:srgbClr val="3063F1"/>
                </a:solidFill>
                <a:latin typeface="HarmonyOS Sans SC" panose="00000500000000000000" pitchFamily="2" charset="-122"/>
                <a:ea typeface="HarmonyOS Sans SC" panose="00000500000000000000" pitchFamily="2" charset="-122"/>
              </a:rPr>
              <a:t>fusion</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28203181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E846A19-F328-4670-A396-42F2F5968D00}"/>
              </a:ext>
            </a:extLst>
          </p:cNvPr>
          <p:cNvSpPr txBox="1"/>
          <p:nvPr/>
        </p:nvSpPr>
        <p:spPr>
          <a:xfrm>
            <a:off x="450881" y="524360"/>
            <a:ext cx="4070345" cy="369332"/>
          </a:xfrm>
          <a:prstGeom prst="rect">
            <a:avLst/>
          </a:prstGeom>
          <a:noFill/>
        </p:spPr>
        <p:txBody>
          <a:bodyPr wrap="none" rtlCol="0">
            <a:spAutoFit/>
          </a:bodyPr>
          <a:lstStyle/>
          <a:p>
            <a:r>
              <a:rPr lang="en-US" altLang="zh-CN" dirty="0">
                <a:latin typeface="HarmonyOS Sans SC" panose="00000500000000000000" pitchFamily="2" charset="-122"/>
                <a:ea typeface="HarmonyOS Sans SC" panose="00000500000000000000" pitchFamily="2" charset="-122"/>
              </a:rPr>
              <a:t>2. </a:t>
            </a:r>
            <a:r>
              <a:rPr lang="zh-CN" altLang="en-US" dirty="0">
                <a:latin typeface="HarmonyOS Sans SC" panose="00000500000000000000" pitchFamily="2" charset="-122"/>
                <a:ea typeface="HarmonyOS Sans SC" panose="00000500000000000000" pitchFamily="2" charset="-122"/>
              </a:rPr>
              <a:t>模态序列是否进行对齐</a:t>
            </a:r>
            <a:r>
              <a:rPr lang="en-US" altLang="zh-CN" dirty="0">
                <a:latin typeface="HarmonyOS Sans SC" panose="00000500000000000000" pitchFamily="2" charset="-122"/>
                <a:ea typeface="HarmonyOS Sans SC" panose="00000500000000000000" pitchFamily="2" charset="-122"/>
              </a:rPr>
              <a:t>(alignment). </a:t>
            </a:r>
            <a:endParaRPr lang="zh-CN" altLang="en-US" dirty="0">
              <a:latin typeface="HarmonyOS Sans SC" panose="00000500000000000000" pitchFamily="2" charset="-122"/>
              <a:ea typeface="HarmonyOS Sans SC" panose="00000500000000000000" pitchFamily="2" charset="-122"/>
            </a:endParaRPr>
          </a:p>
        </p:txBody>
      </p:sp>
      <p:sp>
        <p:nvSpPr>
          <p:cNvPr id="3" name="文本框 2">
            <a:extLst>
              <a:ext uri="{FF2B5EF4-FFF2-40B4-BE49-F238E27FC236}">
                <a16:creationId xmlns:a16="http://schemas.microsoft.com/office/drawing/2014/main" id="{400F83CB-8685-45C3-B7BC-D5DE2F0207A5}"/>
              </a:ext>
            </a:extLst>
          </p:cNvPr>
          <p:cNvSpPr txBox="1"/>
          <p:nvPr/>
        </p:nvSpPr>
        <p:spPr>
          <a:xfrm>
            <a:off x="1275216" y="1426207"/>
            <a:ext cx="1731564" cy="369332"/>
          </a:xfrm>
          <a:prstGeom prst="rect">
            <a:avLst/>
          </a:prstGeom>
          <a:noFill/>
        </p:spPr>
        <p:txBody>
          <a:bodyPr wrap="none" rtlCol="0">
            <a:spAutoFit/>
          </a:bodyPr>
          <a:lstStyle/>
          <a:p>
            <a:r>
              <a:rPr lang="zh-CN" altLang="en-US" dirty="0">
                <a:latin typeface="HarmonyOS Sans SC" panose="00000500000000000000" pitchFamily="2" charset="-122"/>
                <a:ea typeface="HarmonyOS Sans SC" panose="00000500000000000000" pitchFamily="2" charset="-122"/>
              </a:rPr>
              <a:t>为什么要对齐</a:t>
            </a:r>
            <a:r>
              <a:rPr lang="en-US" altLang="zh-CN" dirty="0">
                <a:latin typeface="HarmonyOS Sans SC" panose="00000500000000000000" pitchFamily="2" charset="-122"/>
                <a:ea typeface="HarmonyOS Sans SC" panose="00000500000000000000" pitchFamily="2" charset="-122"/>
              </a:rPr>
              <a:t>? </a:t>
            </a:r>
            <a:endParaRPr lang="zh-CN" altLang="en-US" dirty="0">
              <a:latin typeface="HarmonyOS Sans SC" panose="00000500000000000000" pitchFamily="2" charset="-122"/>
              <a:ea typeface="HarmonyOS Sans SC" panose="00000500000000000000" pitchFamily="2" charset="-122"/>
            </a:endParaRPr>
          </a:p>
        </p:txBody>
      </p:sp>
      <p:sp>
        <p:nvSpPr>
          <p:cNvPr id="4" name="文本框 3">
            <a:extLst>
              <a:ext uri="{FF2B5EF4-FFF2-40B4-BE49-F238E27FC236}">
                <a16:creationId xmlns:a16="http://schemas.microsoft.com/office/drawing/2014/main" id="{8D7683D0-3033-421D-83F5-B8B73CBA026F}"/>
              </a:ext>
            </a:extLst>
          </p:cNvPr>
          <p:cNvSpPr txBox="1"/>
          <p:nvPr/>
        </p:nvSpPr>
        <p:spPr>
          <a:xfrm>
            <a:off x="1634445" y="1795539"/>
            <a:ext cx="5486247" cy="738664"/>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三种模态序列</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长度不同</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一个词会对应好帧人脸以及一段音频谱</a:t>
            </a:r>
            <a:r>
              <a:rPr lang="en-US" altLang="zh-CN" sz="1400" dirty="0">
                <a:latin typeface="HarmonyOS Sans SC" panose="00000500000000000000" pitchFamily="2" charset="-122"/>
                <a:ea typeface="HarmonyOS Sans SC" panose="00000500000000000000" pitchFamily="2" charset="-122"/>
              </a:rPr>
              <a:t>. </a:t>
            </a:r>
          </a:p>
          <a:p>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对齐后的模态序列都是相同长度的</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方便后续处理</a:t>
            </a:r>
            <a:r>
              <a:rPr lang="en-US" altLang="zh-CN" sz="1400" dirty="0">
                <a:latin typeface="HarmonyOS Sans SC" panose="00000500000000000000" pitchFamily="2" charset="-122"/>
                <a:ea typeface="HarmonyOS Sans SC" panose="00000500000000000000" pitchFamily="2" charset="-122"/>
              </a:rPr>
              <a:t>. </a:t>
            </a:r>
          </a:p>
          <a:p>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对齐后的模态序列特征更加集中</a:t>
            </a:r>
            <a:r>
              <a:rPr lang="en-US" altLang="zh-CN" sz="1400" dirty="0">
                <a:latin typeface="HarmonyOS Sans SC" panose="00000500000000000000" pitchFamily="2" charset="-122"/>
                <a:ea typeface="HarmonyOS Sans SC" panose="00000500000000000000" pitchFamily="2" charset="-122"/>
              </a:rPr>
              <a:t>, </a:t>
            </a:r>
            <a:r>
              <a:rPr lang="zh-CN" altLang="en-US" sz="1400" dirty="0">
                <a:latin typeface="HarmonyOS Sans SC" panose="00000500000000000000" pitchFamily="2" charset="-122"/>
                <a:ea typeface="HarmonyOS Sans SC" panose="00000500000000000000" pitchFamily="2" charset="-122"/>
              </a:rPr>
              <a:t>减少噪声的影响</a:t>
            </a:r>
            <a:r>
              <a:rPr lang="en-US" altLang="zh-CN" sz="1400" dirty="0">
                <a:latin typeface="HarmonyOS Sans SC" panose="00000500000000000000" pitchFamily="2" charset="-122"/>
                <a:ea typeface="HarmonyOS Sans SC" panose="00000500000000000000" pitchFamily="2" charset="-122"/>
              </a:rPr>
              <a:t>. </a:t>
            </a:r>
            <a:endParaRPr lang="zh-CN" altLang="en-US" sz="1400" dirty="0">
              <a:latin typeface="HarmonyOS Sans SC" panose="00000500000000000000" pitchFamily="2" charset="-122"/>
              <a:ea typeface="HarmonyOS Sans SC" panose="00000500000000000000" pitchFamily="2" charset="-122"/>
            </a:endParaRPr>
          </a:p>
        </p:txBody>
      </p:sp>
      <p:grpSp>
        <p:nvGrpSpPr>
          <p:cNvPr id="5" name="组合 4">
            <a:extLst>
              <a:ext uri="{FF2B5EF4-FFF2-40B4-BE49-F238E27FC236}">
                <a16:creationId xmlns:a16="http://schemas.microsoft.com/office/drawing/2014/main" id="{0106A0B2-E671-4814-B1FD-24B37341E24E}"/>
              </a:ext>
            </a:extLst>
          </p:cNvPr>
          <p:cNvGrpSpPr/>
          <p:nvPr/>
        </p:nvGrpSpPr>
        <p:grpSpPr>
          <a:xfrm>
            <a:off x="1484903" y="2871275"/>
            <a:ext cx="8158841" cy="557725"/>
            <a:chOff x="1484903" y="2871275"/>
            <a:chExt cx="8158841" cy="557725"/>
          </a:xfrm>
        </p:grpSpPr>
        <p:pic>
          <p:nvPicPr>
            <p:cNvPr id="6" name="图片 5">
              <a:extLst>
                <a:ext uri="{FF2B5EF4-FFF2-40B4-BE49-F238E27FC236}">
                  <a16:creationId xmlns:a16="http://schemas.microsoft.com/office/drawing/2014/main" id="{EE2B5E49-6B87-42C6-94E9-43B61200DA10}"/>
                </a:ext>
              </a:extLst>
            </p:cNvPr>
            <p:cNvPicPr>
              <a:picLocks noChangeAspect="1"/>
            </p:cNvPicPr>
            <p:nvPr/>
          </p:nvPicPr>
          <p:blipFill>
            <a:blip r:embed="rId2"/>
            <a:stretch>
              <a:fillRect/>
            </a:stretch>
          </p:blipFill>
          <p:spPr>
            <a:xfrm>
              <a:off x="1484903" y="2871281"/>
              <a:ext cx="927279" cy="557719"/>
            </a:xfrm>
            <a:prstGeom prst="rect">
              <a:avLst/>
            </a:prstGeom>
          </p:spPr>
        </p:pic>
        <p:pic>
          <p:nvPicPr>
            <p:cNvPr id="8" name="图片 7">
              <a:extLst>
                <a:ext uri="{FF2B5EF4-FFF2-40B4-BE49-F238E27FC236}">
                  <a16:creationId xmlns:a16="http://schemas.microsoft.com/office/drawing/2014/main" id="{3C90DCE6-582C-4ACA-9E7C-6909423A359B}"/>
                </a:ext>
              </a:extLst>
            </p:cNvPr>
            <p:cNvPicPr>
              <a:picLocks noChangeAspect="1"/>
            </p:cNvPicPr>
            <p:nvPr/>
          </p:nvPicPr>
          <p:blipFill>
            <a:blip r:embed="rId3"/>
            <a:stretch>
              <a:fillRect/>
            </a:stretch>
          </p:blipFill>
          <p:spPr>
            <a:xfrm>
              <a:off x="2644231" y="2871280"/>
              <a:ext cx="927279" cy="557719"/>
            </a:xfrm>
            <a:prstGeom prst="rect">
              <a:avLst/>
            </a:prstGeom>
          </p:spPr>
        </p:pic>
        <p:pic>
          <p:nvPicPr>
            <p:cNvPr id="10" name="图片 9">
              <a:extLst>
                <a:ext uri="{FF2B5EF4-FFF2-40B4-BE49-F238E27FC236}">
                  <a16:creationId xmlns:a16="http://schemas.microsoft.com/office/drawing/2014/main" id="{945FCBC9-C1C2-4544-9D58-08162F59C488}"/>
                </a:ext>
              </a:extLst>
            </p:cNvPr>
            <p:cNvPicPr>
              <a:picLocks noChangeAspect="1"/>
            </p:cNvPicPr>
            <p:nvPr/>
          </p:nvPicPr>
          <p:blipFill>
            <a:blip r:embed="rId4"/>
            <a:stretch>
              <a:fillRect/>
            </a:stretch>
          </p:blipFill>
          <p:spPr>
            <a:xfrm>
              <a:off x="3906975" y="2871279"/>
              <a:ext cx="927279" cy="557719"/>
            </a:xfrm>
            <a:prstGeom prst="rect">
              <a:avLst/>
            </a:prstGeom>
          </p:spPr>
        </p:pic>
        <p:pic>
          <p:nvPicPr>
            <p:cNvPr id="12" name="图片 11">
              <a:extLst>
                <a:ext uri="{FF2B5EF4-FFF2-40B4-BE49-F238E27FC236}">
                  <a16:creationId xmlns:a16="http://schemas.microsoft.com/office/drawing/2014/main" id="{41700E19-843C-4403-9395-A14B8553D135}"/>
                </a:ext>
              </a:extLst>
            </p:cNvPr>
            <p:cNvPicPr>
              <a:picLocks noChangeAspect="1"/>
            </p:cNvPicPr>
            <p:nvPr/>
          </p:nvPicPr>
          <p:blipFill>
            <a:blip r:embed="rId5"/>
            <a:stretch>
              <a:fillRect/>
            </a:stretch>
          </p:blipFill>
          <p:spPr>
            <a:xfrm>
              <a:off x="5202287" y="2871275"/>
              <a:ext cx="927279" cy="557719"/>
            </a:xfrm>
            <a:prstGeom prst="rect">
              <a:avLst/>
            </a:prstGeom>
          </p:spPr>
        </p:pic>
        <p:pic>
          <p:nvPicPr>
            <p:cNvPr id="14" name="图片 13">
              <a:extLst>
                <a:ext uri="{FF2B5EF4-FFF2-40B4-BE49-F238E27FC236}">
                  <a16:creationId xmlns:a16="http://schemas.microsoft.com/office/drawing/2014/main" id="{A00FB18B-3E84-43EA-BA79-29E83BC8DD14}"/>
                </a:ext>
              </a:extLst>
            </p:cNvPr>
            <p:cNvPicPr>
              <a:picLocks noChangeAspect="1"/>
            </p:cNvPicPr>
            <p:nvPr/>
          </p:nvPicPr>
          <p:blipFill>
            <a:blip r:embed="rId6"/>
            <a:stretch>
              <a:fillRect/>
            </a:stretch>
          </p:blipFill>
          <p:spPr>
            <a:xfrm>
              <a:off x="6426020" y="2871277"/>
              <a:ext cx="927279" cy="557719"/>
            </a:xfrm>
            <a:prstGeom prst="rect">
              <a:avLst/>
            </a:prstGeom>
          </p:spPr>
        </p:pic>
        <p:pic>
          <p:nvPicPr>
            <p:cNvPr id="16" name="图片 15">
              <a:extLst>
                <a:ext uri="{FF2B5EF4-FFF2-40B4-BE49-F238E27FC236}">
                  <a16:creationId xmlns:a16="http://schemas.microsoft.com/office/drawing/2014/main" id="{FA539F13-DAAC-4628-B047-9C96928C145E}"/>
                </a:ext>
              </a:extLst>
            </p:cNvPr>
            <p:cNvPicPr>
              <a:picLocks noChangeAspect="1"/>
            </p:cNvPicPr>
            <p:nvPr/>
          </p:nvPicPr>
          <p:blipFill>
            <a:blip r:embed="rId7"/>
            <a:stretch>
              <a:fillRect/>
            </a:stretch>
          </p:blipFill>
          <p:spPr>
            <a:xfrm>
              <a:off x="7557137" y="2871276"/>
              <a:ext cx="927279" cy="557719"/>
            </a:xfrm>
            <a:prstGeom prst="rect">
              <a:avLst/>
            </a:prstGeom>
          </p:spPr>
        </p:pic>
        <p:pic>
          <p:nvPicPr>
            <p:cNvPr id="18" name="图片 17">
              <a:extLst>
                <a:ext uri="{FF2B5EF4-FFF2-40B4-BE49-F238E27FC236}">
                  <a16:creationId xmlns:a16="http://schemas.microsoft.com/office/drawing/2014/main" id="{3A959D6D-604C-45F0-AE7E-BF393B653BDC}"/>
                </a:ext>
              </a:extLst>
            </p:cNvPr>
            <p:cNvPicPr>
              <a:picLocks noChangeAspect="1"/>
            </p:cNvPicPr>
            <p:nvPr/>
          </p:nvPicPr>
          <p:blipFill>
            <a:blip r:embed="rId8"/>
            <a:stretch>
              <a:fillRect/>
            </a:stretch>
          </p:blipFill>
          <p:spPr>
            <a:xfrm>
              <a:off x="8716465" y="2871275"/>
              <a:ext cx="927279" cy="557719"/>
            </a:xfrm>
            <a:prstGeom prst="rect">
              <a:avLst/>
            </a:prstGeom>
          </p:spPr>
        </p:pic>
      </p:grpSp>
      <p:grpSp>
        <p:nvGrpSpPr>
          <p:cNvPr id="7" name="组合 6">
            <a:extLst>
              <a:ext uri="{FF2B5EF4-FFF2-40B4-BE49-F238E27FC236}">
                <a16:creationId xmlns:a16="http://schemas.microsoft.com/office/drawing/2014/main" id="{EAB1210D-4071-4B05-81A8-9AAEF8D6EA2D}"/>
              </a:ext>
            </a:extLst>
          </p:cNvPr>
          <p:cNvGrpSpPr/>
          <p:nvPr/>
        </p:nvGrpSpPr>
        <p:grpSpPr>
          <a:xfrm>
            <a:off x="1730904" y="3542971"/>
            <a:ext cx="7853967" cy="307777"/>
            <a:chOff x="1730904" y="3542971"/>
            <a:chExt cx="7853967" cy="307777"/>
          </a:xfrm>
        </p:grpSpPr>
        <p:sp>
          <p:nvSpPr>
            <p:cNvPr id="19" name="文本框 18">
              <a:extLst>
                <a:ext uri="{FF2B5EF4-FFF2-40B4-BE49-F238E27FC236}">
                  <a16:creationId xmlns:a16="http://schemas.microsoft.com/office/drawing/2014/main" id="{34FD1C30-500D-464C-B3AA-07948EDB2E78}"/>
                </a:ext>
              </a:extLst>
            </p:cNvPr>
            <p:cNvSpPr txBox="1"/>
            <p:nvPr/>
          </p:nvSpPr>
          <p:spPr>
            <a:xfrm>
              <a:off x="1730904" y="3542971"/>
              <a:ext cx="435275"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it’s</a:t>
              </a:r>
              <a:endParaRPr lang="zh-CN" altLang="en-US" sz="1400" dirty="0">
                <a:latin typeface="HarmonyOS Sans SC" panose="00000500000000000000" pitchFamily="2" charset="-122"/>
                <a:ea typeface="HarmonyOS Sans SC" panose="00000500000000000000" pitchFamily="2" charset="-122"/>
              </a:endParaRPr>
            </a:p>
          </p:txBody>
        </p:sp>
        <p:sp>
          <p:nvSpPr>
            <p:cNvPr id="20" name="文本框 19">
              <a:extLst>
                <a:ext uri="{FF2B5EF4-FFF2-40B4-BE49-F238E27FC236}">
                  <a16:creationId xmlns:a16="http://schemas.microsoft.com/office/drawing/2014/main" id="{6DF3AD84-9649-4EB6-9A2A-DC54D680697C}"/>
                </a:ext>
              </a:extLst>
            </p:cNvPr>
            <p:cNvSpPr txBox="1"/>
            <p:nvPr/>
          </p:nvSpPr>
          <p:spPr>
            <a:xfrm>
              <a:off x="2846689" y="3542971"/>
              <a:ext cx="626742"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huge</a:t>
              </a:r>
              <a:endParaRPr lang="zh-CN" altLang="en-US" sz="1400" dirty="0">
                <a:latin typeface="HarmonyOS Sans SC" panose="00000500000000000000" pitchFamily="2" charset="-122"/>
                <a:ea typeface="HarmonyOS Sans SC" panose="00000500000000000000" pitchFamily="2" charset="-122"/>
              </a:endParaRPr>
            </a:p>
          </p:txBody>
        </p:sp>
        <p:sp>
          <p:nvSpPr>
            <p:cNvPr id="21" name="文本框 20">
              <a:extLst>
                <a:ext uri="{FF2B5EF4-FFF2-40B4-BE49-F238E27FC236}">
                  <a16:creationId xmlns:a16="http://schemas.microsoft.com/office/drawing/2014/main" id="{DF1B3909-F2F6-4728-A702-096555DC6D7E}"/>
                </a:ext>
              </a:extLst>
            </p:cNvPr>
            <p:cNvSpPr txBox="1"/>
            <p:nvPr/>
          </p:nvSpPr>
          <p:spPr>
            <a:xfrm>
              <a:off x="4115957" y="3542971"/>
              <a:ext cx="509314"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sort</a:t>
              </a:r>
              <a:endParaRPr lang="zh-CN" altLang="en-US" sz="1400" dirty="0">
                <a:latin typeface="HarmonyOS Sans SC" panose="00000500000000000000" pitchFamily="2" charset="-122"/>
                <a:ea typeface="HarmonyOS Sans SC" panose="00000500000000000000" pitchFamily="2" charset="-122"/>
              </a:endParaRPr>
            </a:p>
          </p:txBody>
        </p:sp>
        <p:sp>
          <p:nvSpPr>
            <p:cNvPr id="22" name="文本框 21">
              <a:extLst>
                <a:ext uri="{FF2B5EF4-FFF2-40B4-BE49-F238E27FC236}">
                  <a16:creationId xmlns:a16="http://schemas.microsoft.com/office/drawing/2014/main" id="{C4983CE5-A1E1-4FCE-A9F9-73E6E32582A2}"/>
                </a:ext>
              </a:extLst>
            </p:cNvPr>
            <p:cNvSpPr txBox="1"/>
            <p:nvPr/>
          </p:nvSpPr>
          <p:spPr>
            <a:xfrm>
              <a:off x="5459122" y="3542971"/>
              <a:ext cx="401614"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of</a:t>
              </a:r>
              <a:endParaRPr lang="zh-CN" altLang="en-US" sz="1400" dirty="0">
                <a:latin typeface="HarmonyOS Sans SC" panose="00000500000000000000" pitchFamily="2" charset="-122"/>
                <a:ea typeface="HarmonyOS Sans SC" panose="00000500000000000000" pitchFamily="2" charset="-122"/>
              </a:endParaRPr>
            </a:p>
          </p:txBody>
        </p:sp>
        <p:sp>
          <p:nvSpPr>
            <p:cNvPr id="23" name="文本框 22">
              <a:extLst>
                <a:ext uri="{FF2B5EF4-FFF2-40B4-BE49-F238E27FC236}">
                  <a16:creationId xmlns:a16="http://schemas.microsoft.com/office/drawing/2014/main" id="{B99225E8-BD75-4C34-9802-E6429F74AF33}"/>
                </a:ext>
              </a:extLst>
            </p:cNvPr>
            <p:cNvSpPr txBox="1"/>
            <p:nvPr/>
          </p:nvSpPr>
          <p:spPr>
            <a:xfrm>
              <a:off x="6964028" y="3542971"/>
              <a:ext cx="967672"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spectacle</a:t>
              </a:r>
              <a:endParaRPr lang="zh-CN" altLang="en-US" sz="1400" dirty="0">
                <a:latin typeface="HarmonyOS Sans SC" panose="00000500000000000000" pitchFamily="2" charset="-122"/>
                <a:ea typeface="HarmonyOS Sans SC" panose="00000500000000000000" pitchFamily="2" charset="-122"/>
              </a:endParaRPr>
            </a:p>
          </p:txBody>
        </p:sp>
        <p:sp>
          <p:nvSpPr>
            <p:cNvPr id="24" name="文本框 23">
              <a:extLst>
                <a:ext uri="{FF2B5EF4-FFF2-40B4-BE49-F238E27FC236}">
                  <a16:creationId xmlns:a16="http://schemas.microsoft.com/office/drawing/2014/main" id="{64509A5F-D9E3-4E1C-8B8B-69167E6C821B}"/>
                </a:ext>
              </a:extLst>
            </p:cNvPr>
            <p:cNvSpPr txBox="1"/>
            <p:nvPr/>
          </p:nvSpPr>
          <p:spPr>
            <a:xfrm>
              <a:off x="8877457" y="3542971"/>
              <a:ext cx="707414" cy="307777"/>
            </a:xfrm>
            <a:prstGeom prst="rect">
              <a:avLst/>
            </a:prstGeom>
            <a:noFill/>
          </p:spPr>
          <p:txBody>
            <a:bodyPr wrap="square" rtlCol="0">
              <a:spAutoFit/>
            </a:bodyPr>
            <a:lstStyle/>
            <a:p>
              <a:r>
                <a:rPr lang="en-US" altLang="zh-CN" sz="1400" dirty="0">
                  <a:latin typeface="HarmonyOS Sans SC" panose="00000500000000000000" pitchFamily="2" charset="-122"/>
                  <a:ea typeface="HarmonyOS Sans SC" panose="00000500000000000000" pitchFamily="2" charset="-122"/>
                </a:rPr>
                <a:t>movie</a:t>
              </a:r>
              <a:endParaRPr lang="zh-CN" altLang="en-US" sz="1400" dirty="0">
                <a:latin typeface="HarmonyOS Sans SC" panose="00000500000000000000" pitchFamily="2" charset="-122"/>
                <a:ea typeface="HarmonyOS Sans SC" panose="00000500000000000000" pitchFamily="2" charset="-122"/>
              </a:endParaRPr>
            </a:p>
          </p:txBody>
        </p:sp>
      </p:grpSp>
      <p:grpSp>
        <p:nvGrpSpPr>
          <p:cNvPr id="45" name="组合 44">
            <a:extLst>
              <a:ext uri="{FF2B5EF4-FFF2-40B4-BE49-F238E27FC236}">
                <a16:creationId xmlns:a16="http://schemas.microsoft.com/office/drawing/2014/main" id="{642133AD-928C-47C6-8FB4-BC6EC8895D6F}"/>
              </a:ext>
            </a:extLst>
          </p:cNvPr>
          <p:cNvGrpSpPr/>
          <p:nvPr/>
        </p:nvGrpSpPr>
        <p:grpSpPr>
          <a:xfrm>
            <a:off x="1720906" y="3964719"/>
            <a:ext cx="7743626" cy="486732"/>
            <a:chOff x="1730904" y="4055557"/>
            <a:chExt cx="7743626" cy="486732"/>
          </a:xfrm>
        </p:grpSpPr>
        <p:pic>
          <p:nvPicPr>
            <p:cNvPr id="28" name="图形 27" descr="语音 轮廓">
              <a:extLst>
                <a:ext uri="{FF2B5EF4-FFF2-40B4-BE49-F238E27FC236}">
                  <a16:creationId xmlns:a16="http://schemas.microsoft.com/office/drawing/2014/main" id="{15303A0D-A147-40E6-A644-97FF62FBA93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730904" y="4055557"/>
              <a:ext cx="486732" cy="486732"/>
            </a:xfrm>
            <a:prstGeom prst="rect">
              <a:avLst/>
            </a:prstGeom>
          </p:spPr>
        </p:pic>
        <p:pic>
          <p:nvPicPr>
            <p:cNvPr id="29" name="图形 28" descr="语音 轮廓">
              <a:extLst>
                <a:ext uri="{FF2B5EF4-FFF2-40B4-BE49-F238E27FC236}">
                  <a16:creationId xmlns:a16="http://schemas.microsoft.com/office/drawing/2014/main" id="{57516963-8941-40E0-AF7C-FBB3C0796EC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14697" y="4055557"/>
              <a:ext cx="486732" cy="486732"/>
            </a:xfrm>
            <a:prstGeom prst="rect">
              <a:avLst/>
            </a:prstGeom>
          </p:spPr>
        </p:pic>
        <p:pic>
          <p:nvPicPr>
            <p:cNvPr id="30" name="图形 29" descr="语音 轮廓">
              <a:extLst>
                <a:ext uri="{FF2B5EF4-FFF2-40B4-BE49-F238E27FC236}">
                  <a16:creationId xmlns:a16="http://schemas.microsoft.com/office/drawing/2014/main" id="{9964CFF2-AA82-4EA6-B09B-0270C9ADFAB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698490" y="4055557"/>
              <a:ext cx="486732" cy="486732"/>
            </a:xfrm>
            <a:prstGeom prst="rect">
              <a:avLst/>
            </a:prstGeom>
          </p:spPr>
        </p:pic>
        <p:pic>
          <p:nvPicPr>
            <p:cNvPr id="31" name="图形 30" descr="语音 轮廓">
              <a:extLst>
                <a:ext uri="{FF2B5EF4-FFF2-40B4-BE49-F238E27FC236}">
                  <a16:creationId xmlns:a16="http://schemas.microsoft.com/office/drawing/2014/main" id="{4F23042C-1261-4D63-AAD0-868F3D43BC1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182283" y="4055557"/>
              <a:ext cx="486732" cy="486732"/>
            </a:xfrm>
            <a:prstGeom prst="rect">
              <a:avLst/>
            </a:prstGeom>
          </p:spPr>
        </p:pic>
        <p:pic>
          <p:nvPicPr>
            <p:cNvPr id="32" name="图形 31" descr="语音 轮廓">
              <a:extLst>
                <a:ext uri="{FF2B5EF4-FFF2-40B4-BE49-F238E27FC236}">
                  <a16:creationId xmlns:a16="http://schemas.microsoft.com/office/drawing/2014/main" id="{64634F3D-0820-4FFD-A310-C2DEFD32109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666076" y="4055557"/>
              <a:ext cx="486732" cy="486732"/>
            </a:xfrm>
            <a:prstGeom prst="rect">
              <a:avLst/>
            </a:prstGeom>
          </p:spPr>
        </p:pic>
        <p:pic>
          <p:nvPicPr>
            <p:cNvPr id="33" name="图形 32" descr="语音 轮廓">
              <a:extLst>
                <a:ext uri="{FF2B5EF4-FFF2-40B4-BE49-F238E27FC236}">
                  <a16:creationId xmlns:a16="http://schemas.microsoft.com/office/drawing/2014/main" id="{17B574E2-8BE4-4D38-9E0A-0513B08E241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149869" y="4055557"/>
              <a:ext cx="486732" cy="486732"/>
            </a:xfrm>
            <a:prstGeom prst="rect">
              <a:avLst/>
            </a:prstGeom>
          </p:spPr>
        </p:pic>
        <p:pic>
          <p:nvPicPr>
            <p:cNvPr id="34" name="图形 33" descr="语音 轮廓">
              <a:extLst>
                <a:ext uri="{FF2B5EF4-FFF2-40B4-BE49-F238E27FC236}">
                  <a16:creationId xmlns:a16="http://schemas.microsoft.com/office/drawing/2014/main" id="{D28FFCFD-F788-4E4B-BCF8-51DDBC5CDC4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633662" y="4055557"/>
              <a:ext cx="486732" cy="486732"/>
            </a:xfrm>
            <a:prstGeom prst="rect">
              <a:avLst/>
            </a:prstGeom>
          </p:spPr>
        </p:pic>
        <p:pic>
          <p:nvPicPr>
            <p:cNvPr id="35" name="图形 34" descr="语音 轮廓">
              <a:extLst>
                <a:ext uri="{FF2B5EF4-FFF2-40B4-BE49-F238E27FC236}">
                  <a16:creationId xmlns:a16="http://schemas.microsoft.com/office/drawing/2014/main" id="{43670B14-7D6D-47A4-8497-6A19142A41C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117455" y="4055557"/>
              <a:ext cx="486732" cy="486732"/>
            </a:xfrm>
            <a:prstGeom prst="rect">
              <a:avLst/>
            </a:prstGeom>
          </p:spPr>
        </p:pic>
        <p:pic>
          <p:nvPicPr>
            <p:cNvPr id="36" name="图形 35" descr="语音 轮廓">
              <a:extLst>
                <a:ext uri="{FF2B5EF4-FFF2-40B4-BE49-F238E27FC236}">
                  <a16:creationId xmlns:a16="http://schemas.microsoft.com/office/drawing/2014/main" id="{268DC116-C70D-436A-B6D6-B418459040A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601248" y="4055557"/>
              <a:ext cx="486732" cy="486732"/>
            </a:xfrm>
            <a:prstGeom prst="rect">
              <a:avLst/>
            </a:prstGeom>
          </p:spPr>
        </p:pic>
        <p:pic>
          <p:nvPicPr>
            <p:cNvPr id="37" name="图形 36" descr="语音 轮廓">
              <a:extLst>
                <a:ext uri="{FF2B5EF4-FFF2-40B4-BE49-F238E27FC236}">
                  <a16:creationId xmlns:a16="http://schemas.microsoft.com/office/drawing/2014/main" id="{3537C30F-4D84-4D8A-9CDC-29244716F8D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085041" y="4055557"/>
              <a:ext cx="486732" cy="486732"/>
            </a:xfrm>
            <a:prstGeom prst="rect">
              <a:avLst/>
            </a:prstGeom>
          </p:spPr>
        </p:pic>
        <p:pic>
          <p:nvPicPr>
            <p:cNvPr id="38" name="图形 37" descr="语音 轮廓">
              <a:extLst>
                <a:ext uri="{FF2B5EF4-FFF2-40B4-BE49-F238E27FC236}">
                  <a16:creationId xmlns:a16="http://schemas.microsoft.com/office/drawing/2014/main" id="{C257F53B-FA88-4345-8656-42D641D20324}"/>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568834" y="4055557"/>
              <a:ext cx="486732" cy="486732"/>
            </a:xfrm>
            <a:prstGeom prst="rect">
              <a:avLst/>
            </a:prstGeom>
          </p:spPr>
        </p:pic>
        <p:pic>
          <p:nvPicPr>
            <p:cNvPr id="39" name="图形 38" descr="语音 轮廓">
              <a:extLst>
                <a:ext uri="{FF2B5EF4-FFF2-40B4-BE49-F238E27FC236}">
                  <a16:creationId xmlns:a16="http://schemas.microsoft.com/office/drawing/2014/main" id="{CB1BE07A-D11B-408C-B225-1DE7E97FEFE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052627" y="4055557"/>
              <a:ext cx="486732" cy="486732"/>
            </a:xfrm>
            <a:prstGeom prst="rect">
              <a:avLst/>
            </a:prstGeom>
          </p:spPr>
        </p:pic>
        <p:pic>
          <p:nvPicPr>
            <p:cNvPr id="40" name="图形 39" descr="语音 轮廓">
              <a:extLst>
                <a:ext uri="{FF2B5EF4-FFF2-40B4-BE49-F238E27FC236}">
                  <a16:creationId xmlns:a16="http://schemas.microsoft.com/office/drawing/2014/main" id="{FCDF52E2-C7E8-4E54-B513-258AF1B528E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536420" y="4055557"/>
              <a:ext cx="486732" cy="486732"/>
            </a:xfrm>
            <a:prstGeom prst="rect">
              <a:avLst/>
            </a:prstGeom>
          </p:spPr>
        </p:pic>
        <p:pic>
          <p:nvPicPr>
            <p:cNvPr id="41" name="图形 40" descr="语音 轮廓">
              <a:extLst>
                <a:ext uri="{FF2B5EF4-FFF2-40B4-BE49-F238E27FC236}">
                  <a16:creationId xmlns:a16="http://schemas.microsoft.com/office/drawing/2014/main" id="{71A49B8D-7343-410A-8417-07C199E37DF4}"/>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020213" y="4055557"/>
              <a:ext cx="486732" cy="486732"/>
            </a:xfrm>
            <a:prstGeom prst="rect">
              <a:avLst/>
            </a:prstGeom>
          </p:spPr>
        </p:pic>
        <p:pic>
          <p:nvPicPr>
            <p:cNvPr id="42" name="图形 41" descr="语音 轮廓">
              <a:extLst>
                <a:ext uri="{FF2B5EF4-FFF2-40B4-BE49-F238E27FC236}">
                  <a16:creationId xmlns:a16="http://schemas.microsoft.com/office/drawing/2014/main" id="{12EAC5AF-9B9C-4E92-AD86-A42EFDF941A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504006" y="4055557"/>
              <a:ext cx="486732" cy="486732"/>
            </a:xfrm>
            <a:prstGeom prst="rect">
              <a:avLst/>
            </a:prstGeom>
          </p:spPr>
        </p:pic>
        <p:pic>
          <p:nvPicPr>
            <p:cNvPr id="44" name="图形 43" descr="语音 轮廓">
              <a:extLst>
                <a:ext uri="{FF2B5EF4-FFF2-40B4-BE49-F238E27FC236}">
                  <a16:creationId xmlns:a16="http://schemas.microsoft.com/office/drawing/2014/main" id="{ED9FC9AE-37D4-43D3-9576-02447A3F075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987798" y="4055557"/>
              <a:ext cx="486732" cy="486732"/>
            </a:xfrm>
            <a:prstGeom prst="rect">
              <a:avLst/>
            </a:prstGeom>
          </p:spPr>
        </p:pic>
      </p:grpSp>
      <p:sp>
        <p:nvSpPr>
          <p:cNvPr id="46" name="矩形 45">
            <a:extLst>
              <a:ext uri="{FF2B5EF4-FFF2-40B4-BE49-F238E27FC236}">
                <a16:creationId xmlns:a16="http://schemas.microsoft.com/office/drawing/2014/main" id="{2407DBD9-ABF4-4897-B177-386A0F29AF2D}"/>
              </a:ext>
            </a:extLst>
          </p:cNvPr>
          <p:cNvSpPr/>
          <p:nvPr/>
        </p:nvSpPr>
        <p:spPr>
          <a:xfrm>
            <a:off x="1355271" y="2775857"/>
            <a:ext cx="1129383" cy="1675594"/>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extLst>
              <a:ext uri="{FF2B5EF4-FFF2-40B4-BE49-F238E27FC236}">
                <a16:creationId xmlns:a16="http://schemas.microsoft.com/office/drawing/2014/main" id="{DAB0124A-21AD-4560-932E-64B06546CD54}"/>
              </a:ext>
            </a:extLst>
          </p:cNvPr>
          <p:cNvSpPr/>
          <p:nvPr/>
        </p:nvSpPr>
        <p:spPr>
          <a:xfrm>
            <a:off x="2581875" y="2777946"/>
            <a:ext cx="1129383" cy="1675594"/>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a:extLst>
              <a:ext uri="{FF2B5EF4-FFF2-40B4-BE49-F238E27FC236}">
                <a16:creationId xmlns:a16="http://schemas.microsoft.com/office/drawing/2014/main" id="{5A27FC10-41CD-47B5-830C-18D01B0E1D97}"/>
              </a:ext>
            </a:extLst>
          </p:cNvPr>
          <p:cNvSpPr/>
          <p:nvPr/>
        </p:nvSpPr>
        <p:spPr>
          <a:xfrm>
            <a:off x="3815487" y="2775857"/>
            <a:ext cx="1129383" cy="1675594"/>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a:extLst>
              <a:ext uri="{FF2B5EF4-FFF2-40B4-BE49-F238E27FC236}">
                <a16:creationId xmlns:a16="http://schemas.microsoft.com/office/drawing/2014/main" id="{C89BC0EB-0F1C-47CF-9D82-A005C3F74709}"/>
              </a:ext>
            </a:extLst>
          </p:cNvPr>
          <p:cNvSpPr/>
          <p:nvPr/>
        </p:nvSpPr>
        <p:spPr>
          <a:xfrm>
            <a:off x="5101236" y="2775857"/>
            <a:ext cx="1129383" cy="1675594"/>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a:extLst>
              <a:ext uri="{FF2B5EF4-FFF2-40B4-BE49-F238E27FC236}">
                <a16:creationId xmlns:a16="http://schemas.microsoft.com/office/drawing/2014/main" id="{A8D82663-7816-4345-B750-FE005D1E35DE}"/>
              </a:ext>
            </a:extLst>
          </p:cNvPr>
          <p:cNvSpPr/>
          <p:nvPr/>
        </p:nvSpPr>
        <p:spPr>
          <a:xfrm>
            <a:off x="6331900" y="2775857"/>
            <a:ext cx="2231928" cy="1675594"/>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a:extLst>
              <a:ext uri="{FF2B5EF4-FFF2-40B4-BE49-F238E27FC236}">
                <a16:creationId xmlns:a16="http://schemas.microsoft.com/office/drawing/2014/main" id="{F5CB86B5-AD98-408C-8BC3-273AD87B09FA}"/>
              </a:ext>
            </a:extLst>
          </p:cNvPr>
          <p:cNvSpPr/>
          <p:nvPr/>
        </p:nvSpPr>
        <p:spPr>
          <a:xfrm>
            <a:off x="8659682" y="2775857"/>
            <a:ext cx="1129383" cy="1675594"/>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51">
            <a:extLst>
              <a:ext uri="{FF2B5EF4-FFF2-40B4-BE49-F238E27FC236}">
                <a16:creationId xmlns:a16="http://schemas.microsoft.com/office/drawing/2014/main" id="{C45E16CE-A8E2-4633-9614-1E96BE05D603}"/>
              </a:ext>
            </a:extLst>
          </p:cNvPr>
          <p:cNvSpPr txBox="1"/>
          <p:nvPr/>
        </p:nvSpPr>
        <p:spPr>
          <a:xfrm>
            <a:off x="9964155" y="3428994"/>
            <a:ext cx="1226618" cy="430887"/>
          </a:xfrm>
          <a:prstGeom prst="rect">
            <a:avLst/>
          </a:prstGeom>
          <a:noFill/>
        </p:spPr>
        <p:txBody>
          <a:bodyPr wrap="none" rtlCol="0">
            <a:spAutoFit/>
          </a:bodyPr>
          <a:lstStyle/>
          <a:p>
            <a:r>
              <a:rPr lang="zh-CN" altLang="en-US" sz="1100" dirty="0"/>
              <a:t>区间内视频</a:t>
            </a:r>
            <a:r>
              <a:rPr lang="en-US" altLang="zh-CN" sz="1100" dirty="0"/>
              <a:t>/</a:t>
            </a:r>
            <a:r>
              <a:rPr lang="zh-CN" altLang="en-US" sz="1100" dirty="0"/>
              <a:t>音频</a:t>
            </a:r>
            <a:endParaRPr lang="en-US" altLang="zh-CN" sz="1100" dirty="0"/>
          </a:p>
          <a:p>
            <a:r>
              <a:rPr lang="zh-CN" altLang="en-US" sz="1100" dirty="0"/>
              <a:t>特征向量平均</a:t>
            </a:r>
          </a:p>
        </p:txBody>
      </p:sp>
      <p:sp>
        <p:nvSpPr>
          <p:cNvPr id="53" name="文本框 52">
            <a:extLst>
              <a:ext uri="{FF2B5EF4-FFF2-40B4-BE49-F238E27FC236}">
                <a16:creationId xmlns:a16="http://schemas.microsoft.com/office/drawing/2014/main" id="{1E6A3D47-97B8-4206-86D2-F7ADEEE02CBF}"/>
              </a:ext>
            </a:extLst>
          </p:cNvPr>
          <p:cNvSpPr txBox="1"/>
          <p:nvPr/>
        </p:nvSpPr>
        <p:spPr>
          <a:xfrm>
            <a:off x="1275216" y="4615771"/>
            <a:ext cx="5218113" cy="276999"/>
          </a:xfrm>
          <a:prstGeom prst="rect">
            <a:avLst/>
          </a:prstGeom>
          <a:noFill/>
        </p:spPr>
        <p:txBody>
          <a:bodyPr wrap="square" rtlCol="0">
            <a:spAutoFit/>
          </a:bodyPr>
          <a:lstStyle/>
          <a:p>
            <a:r>
              <a:rPr lang="zh-CN" altLang="en-US" sz="1200" dirty="0">
                <a:latin typeface="HarmonyOS Sans SC" panose="00000500000000000000" pitchFamily="2" charset="-122"/>
                <a:ea typeface="HarmonyOS Sans SC" panose="00000500000000000000" pitchFamily="2" charset="-122"/>
              </a:rPr>
              <a:t>但是</a:t>
            </a:r>
            <a:r>
              <a:rPr lang="en-US" altLang="zh-CN" sz="1200" dirty="0">
                <a:latin typeface="HarmonyOS Sans SC" panose="00000500000000000000" pitchFamily="2" charset="-122"/>
                <a:ea typeface="HarmonyOS Sans SC" panose="00000500000000000000" pitchFamily="2" charset="-122"/>
              </a:rPr>
              <a:t>, </a:t>
            </a:r>
            <a:r>
              <a:rPr lang="zh-CN" altLang="en-US" sz="1200" dirty="0">
                <a:latin typeface="HarmonyOS Sans SC" panose="00000500000000000000" pitchFamily="2" charset="-122"/>
                <a:ea typeface="HarmonyOS Sans SC" panose="00000500000000000000" pitchFamily="2" charset="-122"/>
              </a:rPr>
              <a:t>对齐需要人工标记</a:t>
            </a:r>
            <a:r>
              <a:rPr lang="en-US" altLang="zh-CN" sz="1200" dirty="0">
                <a:latin typeface="HarmonyOS Sans SC" panose="00000500000000000000" pitchFamily="2" charset="-122"/>
                <a:ea typeface="HarmonyOS Sans SC" panose="00000500000000000000" pitchFamily="2" charset="-122"/>
              </a:rPr>
              <a:t>(</a:t>
            </a:r>
            <a:r>
              <a:rPr lang="zh-CN" altLang="en-US" sz="1200" dirty="0">
                <a:latin typeface="HarmonyOS Sans SC" panose="00000500000000000000" pitchFamily="2" charset="-122"/>
                <a:ea typeface="HarmonyOS Sans SC" panose="00000500000000000000" pitchFamily="2" charset="-122"/>
              </a:rPr>
              <a:t>哪个词对应哪个时间段</a:t>
            </a:r>
            <a:r>
              <a:rPr lang="en-US" altLang="zh-CN" sz="1200" dirty="0">
                <a:latin typeface="HarmonyOS Sans SC" panose="00000500000000000000" pitchFamily="2" charset="-122"/>
                <a:ea typeface="HarmonyOS Sans SC" panose="00000500000000000000" pitchFamily="2" charset="-122"/>
              </a:rPr>
              <a:t>), </a:t>
            </a:r>
            <a:r>
              <a:rPr lang="zh-CN" altLang="en-US" sz="1200" dirty="0">
                <a:latin typeface="HarmonyOS Sans SC" panose="00000500000000000000" pitchFamily="2" charset="-122"/>
                <a:ea typeface="HarmonyOS Sans SC" panose="00000500000000000000" pitchFamily="2" charset="-122"/>
              </a:rPr>
              <a:t>如果缺乏这样的时间标记</a:t>
            </a:r>
            <a:r>
              <a:rPr lang="en-US" altLang="zh-CN" sz="1200" dirty="0">
                <a:latin typeface="HarmonyOS Sans SC" panose="00000500000000000000" pitchFamily="2" charset="-122"/>
                <a:ea typeface="HarmonyOS Sans SC" panose="00000500000000000000" pitchFamily="2" charset="-122"/>
              </a:rPr>
              <a:t>?</a:t>
            </a:r>
            <a:endParaRPr lang="zh-CN" altLang="en-US" sz="1200" dirty="0">
              <a:latin typeface="HarmonyOS Sans SC" panose="00000500000000000000" pitchFamily="2" charset="-122"/>
              <a:ea typeface="HarmonyOS Sans SC" panose="00000500000000000000" pitchFamily="2" charset="-122"/>
            </a:endParaRPr>
          </a:p>
        </p:txBody>
      </p:sp>
      <p:sp>
        <p:nvSpPr>
          <p:cNvPr id="55" name="文本框 54">
            <a:extLst>
              <a:ext uri="{FF2B5EF4-FFF2-40B4-BE49-F238E27FC236}">
                <a16:creationId xmlns:a16="http://schemas.microsoft.com/office/drawing/2014/main" id="{4685B631-E975-44F7-80D0-3CC070F40A2A}"/>
              </a:ext>
            </a:extLst>
          </p:cNvPr>
          <p:cNvSpPr txBox="1"/>
          <p:nvPr/>
        </p:nvSpPr>
        <p:spPr>
          <a:xfrm>
            <a:off x="1275216" y="5512635"/>
            <a:ext cx="7772402" cy="369332"/>
          </a:xfrm>
          <a:prstGeom prst="rect">
            <a:avLst/>
          </a:prstGeom>
          <a:noFill/>
        </p:spPr>
        <p:txBody>
          <a:bodyPr wrap="square">
            <a:spAutoFit/>
          </a:bodyPr>
          <a:lstStyle/>
          <a:p>
            <a:r>
              <a:rPr lang="en-US" altLang="zh-CN" sz="1800" b="0" i="0" u="none" strike="noStrike" baseline="0" dirty="0">
                <a:solidFill>
                  <a:srgbClr val="3063F1"/>
                </a:solidFill>
                <a:latin typeface="NimbusRomNo9L-Medi"/>
              </a:rPr>
              <a:t>Multimodal Transformer for Unaligned Multimodal Language Sequences. </a:t>
            </a:r>
            <a:r>
              <a:rPr lang="en-US" altLang="zh-CN" sz="1400" b="0" i="0" u="none" strike="noStrike" baseline="0" dirty="0">
                <a:latin typeface="NimbusRomNo9L-Medi"/>
              </a:rPr>
              <a:t>ACL2019. </a:t>
            </a:r>
            <a:endParaRPr lang="zh-CN" altLang="en-US" dirty="0"/>
          </a:p>
        </p:txBody>
      </p:sp>
      <p:sp>
        <p:nvSpPr>
          <p:cNvPr id="56" name="文本框 55">
            <a:extLst>
              <a:ext uri="{FF2B5EF4-FFF2-40B4-BE49-F238E27FC236}">
                <a16:creationId xmlns:a16="http://schemas.microsoft.com/office/drawing/2014/main" id="{59193B0E-8C7D-4C63-8B4E-5A466732677B}"/>
              </a:ext>
            </a:extLst>
          </p:cNvPr>
          <p:cNvSpPr txBox="1"/>
          <p:nvPr/>
        </p:nvSpPr>
        <p:spPr>
          <a:xfrm>
            <a:off x="1259775" y="4987170"/>
            <a:ext cx="2380863" cy="276999"/>
          </a:xfrm>
          <a:prstGeom prst="rect">
            <a:avLst/>
          </a:prstGeom>
          <a:noFill/>
        </p:spPr>
        <p:txBody>
          <a:bodyPr wrap="square" rtlCol="0">
            <a:spAutoFit/>
          </a:bodyPr>
          <a:lstStyle/>
          <a:p>
            <a:r>
              <a:rPr lang="zh-CN" altLang="en-US" sz="1200" dirty="0">
                <a:latin typeface="HarmonyOS Sans SC" panose="00000500000000000000" pitchFamily="2" charset="-122"/>
                <a:ea typeface="HarmonyOS Sans SC" panose="00000500000000000000" pitchFamily="2" charset="-122"/>
              </a:rPr>
              <a:t>让模型自己学对齐</a:t>
            </a:r>
            <a:r>
              <a:rPr lang="en-US" altLang="zh-CN" sz="1200" dirty="0">
                <a:latin typeface="HarmonyOS Sans SC" panose="00000500000000000000" pitchFamily="2" charset="-122"/>
                <a:ea typeface="HarmonyOS Sans SC" panose="00000500000000000000" pitchFamily="2" charset="-122"/>
              </a:rPr>
              <a:t>. -&gt; Attention. </a:t>
            </a:r>
            <a:endParaRPr lang="zh-CN" altLang="en-US" sz="1200" dirty="0">
              <a:latin typeface="HarmonyOS Sans SC" panose="00000500000000000000" pitchFamily="2" charset="-122"/>
              <a:ea typeface="HarmonyOS Sans SC" panose="00000500000000000000" pitchFamily="2" charset="-122"/>
            </a:endParaRPr>
          </a:p>
        </p:txBody>
      </p:sp>
    </p:spTree>
    <p:extLst>
      <p:ext uri="{BB962C8B-B14F-4D97-AF65-F5344CB8AC3E}">
        <p14:creationId xmlns:p14="http://schemas.microsoft.com/office/powerpoint/2010/main" val="9731153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45"/>
                                        </p:tgtEl>
                                        <p:attrNameLst>
                                          <p:attrName>style.visibility</p:attrName>
                                        </p:attrNameLst>
                                      </p:cBhvr>
                                      <p:to>
                                        <p:strVal val="visible"/>
                                      </p:to>
                                    </p:set>
                                    <p:animEffect transition="in" filter="wipe(left)">
                                      <p:cBhvr>
                                        <p:cTn id="22" dur="500"/>
                                        <p:tgtEl>
                                          <p:spTgt spid="4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fade">
                                      <p:cBhvr>
                                        <p:cTn id="27" dur="500"/>
                                        <p:tgtEl>
                                          <p:spTgt spid="46"/>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47"/>
                                        </p:tgtEl>
                                        <p:attrNameLst>
                                          <p:attrName>style.visibility</p:attrName>
                                        </p:attrNameLst>
                                      </p:cBhvr>
                                      <p:to>
                                        <p:strVal val="visible"/>
                                      </p:to>
                                    </p:set>
                                    <p:animEffect transition="in" filter="fade">
                                      <p:cBhvr>
                                        <p:cTn id="31" dur="500"/>
                                        <p:tgtEl>
                                          <p:spTgt spid="47"/>
                                        </p:tgtEl>
                                      </p:cBhvr>
                                    </p:animEffect>
                                  </p:childTnLst>
                                </p:cTn>
                              </p:par>
                            </p:childTnLst>
                          </p:cTn>
                        </p:par>
                        <p:par>
                          <p:cTn id="32" fill="hold">
                            <p:stCondLst>
                              <p:cond delay="1000"/>
                            </p:stCondLst>
                            <p:childTnLst>
                              <p:par>
                                <p:cTn id="33" presetID="10" presetClass="entr" presetSubtype="0" fill="hold" grpId="0" nodeType="after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fade">
                                      <p:cBhvr>
                                        <p:cTn id="35" dur="500"/>
                                        <p:tgtEl>
                                          <p:spTgt spid="48"/>
                                        </p:tgtEl>
                                      </p:cBhvr>
                                    </p:animEffect>
                                  </p:childTnLst>
                                </p:cTn>
                              </p:par>
                            </p:childTnLst>
                          </p:cTn>
                        </p:par>
                        <p:par>
                          <p:cTn id="36" fill="hold">
                            <p:stCondLst>
                              <p:cond delay="1500"/>
                            </p:stCondLst>
                            <p:childTnLst>
                              <p:par>
                                <p:cTn id="37" presetID="10" presetClass="entr" presetSubtype="0" fill="hold" grpId="0" nodeType="after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fade">
                                      <p:cBhvr>
                                        <p:cTn id="39" dur="500"/>
                                        <p:tgtEl>
                                          <p:spTgt spid="49"/>
                                        </p:tgtEl>
                                      </p:cBhvr>
                                    </p:animEffect>
                                  </p:childTnLst>
                                </p:cTn>
                              </p:par>
                            </p:childTnLst>
                          </p:cTn>
                        </p:par>
                        <p:par>
                          <p:cTn id="40" fill="hold">
                            <p:stCondLst>
                              <p:cond delay="2000"/>
                            </p:stCondLst>
                            <p:childTnLst>
                              <p:par>
                                <p:cTn id="41" presetID="10" presetClass="entr" presetSubtype="0" fill="hold" grpId="0" nodeType="afterEffect">
                                  <p:stCondLst>
                                    <p:cond delay="0"/>
                                  </p:stCondLst>
                                  <p:childTnLst>
                                    <p:set>
                                      <p:cBhvr>
                                        <p:cTn id="42" dur="1" fill="hold">
                                          <p:stCondLst>
                                            <p:cond delay="0"/>
                                          </p:stCondLst>
                                        </p:cTn>
                                        <p:tgtEl>
                                          <p:spTgt spid="50"/>
                                        </p:tgtEl>
                                        <p:attrNameLst>
                                          <p:attrName>style.visibility</p:attrName>
                                        </p:attrNameLst>
                                      </p:cBhvr>
                                      <p:to>
                                        <p:strVal val="visible"/>
                                      </p:to>
                                    </p:set>
                                    <p:animEffect transition="in" filter="fade">
                                      <p:cBhvr>
                                        <p:cTn id="43" dur="500"/>
                                        <p:tgtEl>
                                          <p:spTgt spid="50"/>
                                        </p:tgtEl>
                                      </p:cBhvr>
                                    </p:animEffect>
                                  </p:childTnLst>
                                </p:cTn>
                              </p:par>
                            </p:childTnLst>
                          </p:cTn>
                        </p:par>
                        <p:par>
                          <p:cTn id="44" fill="hold">
                            <p:stCondLst>
                              <p:cond delay="2500"/>
                            </p:stCondLst>
                            <p:childTnLst>
                              <p:par>
                                <p:cTn id="45" presetID="10" presetClass="entr" presetSubtype="0" fill="hold" grpId="0" nodeType="afterEffect">
                                  <p:stCondLst>
                                    <p:cond delay="0"/>
                                  </p:stCondLst>
                                  <p:childTnLst>
                                    <p:set>
                                      <p:cBhvr>
                                        <p:cTn id="46" dur="1" fill="hold">
                                          <p:stCondLst>
                                            <p:cond delay="0"/>
                                          </p:stCondLst>
                                        </p:cTn>
                                        <p:tgtEl>
                                          <p:spTgt spid="51"/>
                                        </p:tgtEl>
                                        <p:attrNameLst>
                                          <p:attrName>style.visibility</p:attrName>
                                        </p:attrNameLst>
                                      </p:cBhvr>
                                      <p:to>
                                        <p:strVal val="visible"/>
                                      </p:to>
                                    </p:set>
                                    <p:animEffect transition="in" filter="fade">
                                      <p:cBhvr>
                                        <p:cTn id="47" dur="500"/>
                                        <p:tgtEl>
                                          <p:spTgt spid="51"/>
                                        </p:tgtEl>
                                      </p:cBhvr>
                                    </p:animEffect>
                                  </p:childTnLst>
                                </p:cTn>
                              </p:par>
                            </p:childTnLst>
                          </p:cTn>
                        </p:par>
                        <p:par>
                          <p:cTn id="48" fill="hold">
                            <p:stCondLst>
                              <p:cond delay="3000"/>
                            </p:stCondLst>
                            <p:childTnLst>
                              <p:par>
                                <p:cTn id="49" presetID="10" presetClass="entr" presetSubtype="0" fill="hold" grpId="0" nodeType="afterEffect">
                                  <p:stCondLst>
                                    <p:cond delay="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500"/>
                                        <p:tgtEl>
                                          <p:spTgt spid="5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53"/>
                                        </p:tgtEl>
                                        <p:attrNameLst>
                                          <p:attrName>style.visibility</p:attrName>
                                        </p:attrNameLst>
                                      </p:cBhvr>
                                      <p:to>
                                        <p:strVal val="visible"/>
                                      </p:to>
                                    </p:set>
                                    <p:animEffect transition="in" filter="fade">
                                      <p:cBhvr>
                                        <p:cTn id="56" dur="500"/>
                                        <p:tgtEl>
                                          <p:spTgt spid="53"/>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56"/>
                                        </p:tgtEl>
                                        <p:attrNameLst>
                                          <p:attrName>style.visibility</p:attrName>
                                        </p:attrNameLst>
                                      </p:cBhvr>
                                      <p:to>
                                        <p:strVal val="visible"/>
                                      </p:to>
                                    </p:set>
                                    <p:animEffect transition="in" filter="fade">
                                      <p:cBhvr>
                                        <p:cTn id="61" dur="500"/>
                                        <p:tgtEl>
                                          <p:spTgt spid="56"/>
                                        </p:tgtEl>
                                      </p:cBhvr>
                                    </p:animEffect>
                                  </p:childTnLst>
                                </p:cTn>
                              </p:par>
                              <p:par>
                                <p:cTn id="62" presetID="10" presetClass="entr" presetSubtype="0" fill="hold" grpId="0" nodeType="withEffect">
                                  <p:stCondLst>
                                    <p:cond delay="1000"/>
                                  </p:stCondLst>
                                  <p:childTnLst>
                                    <p:set>
                                      <p:cBhvr>
                                        <p:cTn id="63" dur="1" fill="hold">
                                          <p:stCondLst>
                                            <p:cond delay="0"/>
                                          </p:stCondLst>
                                        </p:cTn>
                                        <p:tgtEl>
                                          <p:spTgt spid="55"/>
                                        </p:tgtEl>
                                        <p:attrNameLst>
                                          <p:attrName>style.visibility</p:attrName>
                                        </p:attrNameLst>
                                      </p:cBhvr>
                                      <p:to>
                                        <p:strVal val="visible"/>
                                      </p:to>
                                    </p:set>
                                    <p:animEffect transition="in" filter="fade">
                                      <p:cBhvr>
                                        <p:cTn id="64"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6" grpId="0" animBg="1"/>
      <p:bldP spid="47" grpId="0" animBg="1"/>
      <p:bldP spid="48" grpId="0" animBg="1"/>
      <p:bldP spid="49" grpId="0" animBg="1"/>
      <p:bldP spid="50" grpId="0" animBg="1"/>
      <p:bldP spid="51" grpId="0" animBg="1"/>
      <p:bldP spid="52" grpId="0"/>
      <p:bldP spid="53" grpId="0"/>
      <p:bldP spid="55" grpId="0"/>
      <p:bldP spid="5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F670960-772E-4504-9631-F5F96AED6AC4}"/>
              </a:ext>
            </a:extLst>
          </p:cNvPr>
          <p:cNvSpPr txBox="1"/>
          <p:nvPr/>
        </p:nvSpPr>
        <p:spPr>
          <a:xfrm>
            <a:off x="450881" y="524360"/>
            <a:ext cx="7923964" cy="369332"/>
          </a:xfrm>
          <a:prstGeom prst="rect">
            <a:avLst/>
          </a:prstGeom>
          <a:noFill/>
        </p:spPr>
        <p:txBody>
          <a:bodyPr wrap="none" rtlCol="0">
            <a:spAutoFit/>
          </a:bodyPr>
          <a:lstStyle/>
          <a:p>
            <a:r>
              <a:rPr lang="en-US" altLang="zh-CN" sz="1800" dirty="0"/>
              <a:t>Multimodal Transformer for Unaligned Multimodal Language Sequences. </a:t>
            </a:r>
            <a:endParaRPr lang="zh-CN" altLang="en-US" dirty="0">
              <a:latin typeface="HarmonyOS Sans SC" panose="00000500000000000000" pitchFamily="2" charset="-122"/>
              <a:ea typeface="HarmonyOS Sans SC" panose="00000500000000000000" pitchFamily="2" charset="-122"/>
            </a:endParaRPr>
          </a:p>
        </p:txBody>
      </p:sp>
      <p:pic>
        <p:nvPicPr>
          <p:cNvPr id="4" name="图片 3">
            <a:extLst>
              <a:ext uri="{FF2B5EF4-FFF2-40B4-BE49-F238E27FC236}">
                <a16:creationId xmlns:a16="http://schemas.microsoft.com/office/drawing/2014/main" id="{2C78BDC4-FAFA-48C9-B7CB-97489BB1A368}"/>
              </a:ext>
            </a:extLst>
          </p:cNvPr>
          <p:cNvPicPr>
            <a:picLocks noChangeAspect="1"/>
          </p:cNvPicPr>
          <p:nvPr/>
        </p:nvPicPr>
        <p:blipFill>
          <a:blip r:embed="rId2"/>
          <a:stretch>
            <a:fillRect/>
          </a:stretch>
        </p:blipFill>
        <p:spPr>
          <a:xfrm>
            <a:off x="5497144" y="1494934"/>
            <a:ext cx="6204824" cy="4391948"/>
          </a:xfrm>
          <a:prstGeom prst="rect">
            <a:avLst/>
          </a:prstGeom>
        </p:spPr>
      </p:pic>
      <p:sp>
        <p:nvSpPr>
          <p:cNvPr id="5" name="文本框 4">
            <a:extLst>
              <a:ext uri="{FF2B5EF4-FFF2-40B4-BE49-F238E27FC236}">
                <a16:creationId xmlns:a16="http://schemas.microsoft.com/office/drawing/2014/main" id="{4DE2AD6E-62EE-40A8-A028-11D1C238F05A}"/>
              </a:ext>
            </a:extLst>
          </p:cNvPr>
          <p:cNvSpPr txBox="1"/>
          <p:nvPr/>
        </p:nvSpPr>
        <p:spPr>
          <a:xfrm>
            <a:off x="2992885" y="1426831"/>
            <a:ext cx="1826141" cy="338554"/>
          </a:xfrm>
          <a:prstGeom prst="rect">
            <a:avLst/>
          </a:prstGeom>
          <a:noFill/>
        </p:spPr>
        <p:txBody>
          <a:bodyPr wrap="none" rtlCol="0">
            <a:spAutoFit/>
          </a:bodyPr>
          <a:lstStyle/>
          <a:p>
            <a:r>
              <a:rPr lang="zh-CN" altLang="en-US" sz="1600" dirty="0"/>
              <a:t>三个模态互相对齐</a:t>
            </a:r>
          </a:p>
        </p:txBody>
      </p:sp>
      <p:sp>
        <p:nvSpPr>
          <p:cNvPr id="6" name="文本框 5">
            <a:extLst>
              <a:ext uri="{FF2B5EF4-FFF2-40B4-BE49-F238E27FC236}">
                <a16:creationId xmlns:a16="http://schemas.microsoft.com/office/drawing/2014/main" id="{5A803A0A-E70A-4063-9CF5-3AF1627E853C}"/>
              </a:ext>
            </a:extLst>
          </p:cNvPr>
          <p:cNvSpPr txBox="1"/>
          <p:nvPr/>
        </p:nvSpPr>
        <p:spPr>
          <a:xfrm>
            <a:off x="450881" y="1426831"/>
            <a:ext cx="2201244" cy="338554"/>
          </a:xfrm>
          <a:prstGeom prst="rect">
            <a:avLst/>
          </a:prstGeom>
          <a:noFill/>
        </p:spPr>
        <p:txBody>
          <a:bodyPr wrap="none" rtlCol="0">
            <a:spAutoFit/>
          </a:bodyPr>
          <a:lstStyle/>
          <a:p>
            <a:r>
              <a:rPr lang="en-US" altLang="zh-CN" sz="1600" dirty="0" err="1"/>
              <a:t>Crossmodal</a:t>
            </a:r>
            <a:r>
              <a:rPr lang="en-US" altLang="zh-CN" sz="1600" dirty="0"/>
              <a:t> attention</a:t>
            </a:r>
            <a:endParaRPr lang="zh-CN" altLang="en-US" sz="1600" dirty="0"/>
          </a:p>
        </p:txBody>
      </p:sp>
      <p:sp>
        <p:nvSpPr>
          <p:cNvPr id="7" name="文本框 6">
            <a:extLst>
              <a:ext uri="{FF2B5EF4-FFF2-40B4-BE49-F238E27FC236}">
                <a16:creationId xmlns:a16="http://schemas.microsoft.com/office/drawing/2014/main" id="{D77A958D-D4F1-47D4-B0C3-E7F92265E284}"/>
              </a:ext>
            </a:extLst>
          </p:cNvPr>
          <p:cNvSpPr txBox="1"/>
          <p:nvPr/>
        </p:nvSpPr>
        <p:spPr>
          <a:xfrm>
            <a:off x="433710" y="2129247"/>
            <a:ext cx="651140" cy="338554"/>
          </a:xfrm>
          <a:prstGeom prst="rect">
            <a:avLst/>
          </a:prstGeom>
          <a:noFill/>
        </p:spPr>
        <p:txBody>
          <a:bodyPr wrap="none" rtlCol="0">
            <a:spAutoFit/>
          </a:bodyPr>
          <a:lstStyle/>
          <a:p>
            <a:r>
              <a:rPr lang="en-US" altLang="zh-CN" sz="1600" dirty="0"/>
              <a:t>V-&gt;L</a:t>
            </a:r>
            <a:endParaRPr lang="zh-CN" altLang="en-US" sz="1600" dirty="0"/>
          </a:p>
        </p:txBody>
      </p:sp>
      <p:sp>
        <p:nvSpPr>
          <p:cNvPr id="8" name="文本框 7">
            <a:extLst>
              <a:ext uri="{FF2B5EF4-FFF2-40B4-BE49-F238E27FC236}">
                <a16:creationId xmlns:a16="http://schemas.microsoft.com/office/drawing/2014/main" id="{0E0D41EA-0D06-49C3-A3DA-5C8346AECFB6}"/>
              </a:ext>
            </a:extLst>
          </p:cNvPr>
          <p:cNvSpPr txBox="1"/>
          <p:nvPr/>
        </p:nvSpPr>
        <p:spPr>
          <a:xfrm>
            <a:off x="1364323" y="2129247"/>
            <a:ext cx="651140" cy="338554"/>
          </a:xfrm>
          <a:prstGeom prst="rect">
            <a:avLst/>
          </a:prstGeom>
          <a:noFill/>
        </p:spPr>
        <p:txBody>
          <a:bodyPr wrap="none" rtlCol="0">
            <a:spAutoFit/>
          </a:bodyPr>
          <a:lstStyle/>
          <a:p>
            <a:r>
              <a:rPr lang="en-US" altLang="zh-CN" sz="1600" dirty="0"/>
              <a:t>A-&gt;L</a:t>
            </a:r>
            <a:endParaRPr lang="zh-CN" altLang="en-US" sz="1600" dirty="0"/>
          </a:p>
        </p:txBody>
      </p:sp>
      <p:sp>
        <p:nvSpPr>
          <p:cNvPr id="9" name="文本框 8">
            <a:extLst>
              <a:ext uri="{FF2B5EF4-FFF2-40B4-BE49-F238E27FC236}">
                <a16:creationId xmlns:a16="http://schemas.microsoft.com/office/drawing/2014/main" id="{A849BA1A-6A69-4FFE-BA2F-AB8C5882E0D7}"/>
              </a:ext>
            </a:extLst>
          </p:cNvPr>
          <p:cNvSpPr txBox="1"/>
          <p:nvPr/>
        </p:nvSpPr>
        <p:spPr>
          <a:xfrm>
            <a:off x="1551503" y="2662386"/>
            <a:ext cx="2040943" cy="338554"/>
          </a:xfrm>
          <a:prstGeom prst="rect">
            <a:avLst/>
          </a:prstGeom>
          <a:noFill/>
        </p:spPr>
        <p:txBody>
          <a:bodyPr wrap="none" rtlCol="0">
            <a:spAutoFit/>
          </a:bodyPr>
          <a:lstStyle/>
          <a:p>
            <a:r>
              <a:rPr lang="en-US" altLang="zh-CN" sz="1600" dirty="0"/>
              <a:t>V/A</a:t>
            </a:r>
            <a:r>
              <a:rPr lang="zh-CN" altLang="en-US" sz="1600" dirty="0"/>
              <a:t>作为注意力的</a:t>
            </a:r>
            <a:r>
              <a:rPr lang="en-US" altLang="zh-CN" sz="1600" dirty="0"/>
              <a:t>KV</a:t>
            </a:r>
          </a:p>
        </p:txBody>
      </p:sp>
      <p:sp>
        <p:nvSpPr>
          <p:cNvPr id="10" name="文本框 9">
            <a:extLst>
              <a:ext uri="{FF2B5EF4-FFF2-40B4-BE49-F238E27FC236}">
                <a16:creationId xmlns:a16="http://schemas.microsoft.com/office/drawing/2014/main" id="{5A35D32E-5632-43FB-8B0F-5A7459301266}"/>
              </a:ext>
            </a:extLst>
          </p:cNvPr>
          <p:cNvSpPr txBox="1"/>
          <p:nvPr/>
        </p:nvSpPr>
        <p:spPr>
          <a:xfrm>
            <a:off x="433710" y="2662386"/>
            <a:ext cx="867545" cy="338554"/>
          </a:xfrm>
          <a:prstGeom prst="rect">
            <a:avLst/>
          </a:prstGeom>
          <a:noFill/>
        </p:spPr>
        <p:txBody>
          <a:bodyPr wrap="none" rtlCol="0">
            <a:spAutoFit/>
          </a:bodyPr>
          <a:lstStyle/>
          <a:p>
            <a:r>
              <a:rPr lang="en-US" altLang="zh-CN" sz="1600" dirty="0"/>
              <a:t>L</a:t>
            </a:r>
            <a:r>
              <a:rPr lang="zh-CN" altLang="en-US" sz="1600" dirty="0"/>
              <a:t>作为</a:t>
            </a:r>
            <a:r>
              <a:rPr lang="en-US" altLang="zh-CN" sz="1600" dirty="0"/>
              <a:t>Q</a:t>
            </a:r>
          </a:p>
        </p:txBody>
      </p:sp>
      <p:pic>
        <p:nvPicPr>
          <p:cNvPr id="14" name="图片 13">
            <a:extLst>
              <a:ext uri="{FF2B5EF4-FFF2-40B4-BE49-F238E27FC236}">
                <a16:creationId xmlns:a16="http://schemas.microsoft.com/office/drawing/2014/main" id="{82600AC8-6FEB-403C-8FAF-F82C07321F51}"/>
              </a:ext>
            </a:extLst>
          </p:cNvPr>
          <p:cNvPicPr>
            <a:picLocks noChangeAspect="1"/>
          </p:cNvPicPr>
          <p:nvPr/>
        </p:nvPicPr>
        <p:blipFill>
          <a:blip r:embed="rId3"/>
          <a:stretch>
            <a:fillRect/>
          </a:stretch>
        </p:blipFill>
        <p:spPr>
          <a:xfrm>
            <a:off x="690977" y="3260823"/>
            <a:ext cx="3958212" cy="975672"/>
          </a:xfrm>
          <a:prstGeom prst="rect">
            <a:avLst/>
          </a:prstGeom>
        </p:spPr>
      </p:pic>
      <p:pic>
        <p:nvPicPr>
          <p:cNvPr id="16" name="图片 15">
            <a:extLst>
              <a:ext uri="{FF2B5EF4-FFF2-40B4-BE49-F238E27FC236}">
                <a16:creationId xmlns:a16="http://schemas.microsoft.com/office/drawing/2014/main" id="{81D527BB-6BB9-43B1-92A2-86F614D04A66}"/>
              </a:ext>
            </a:extLst>
          </p:cNvPr>
          <p:cNvPicPr>
            <a:picLocks noChangeAspect="1"/>
          </p:cNvPicPr>
          <p:nvPr/>
        </p:nvPicPr>
        <p:blipFill>
          <a:blip r:embed="rId4"/>
          <a:stretch>
            <a:fillRect/>
          </a:stretch>
        </p:blipFill>
        <p:spPr>
          <a:xfrm>
            <a:off x="690977" y="4736985"/>
            <a:ext cx="3958212" cy="980620"/>
          </a:xfrm>
          <a:prstGeom prst="rect">
            <a:avLst/>
          </a:prstGeom>
        </p:spPr>
      </p:pic>
      <p:sp>
        <p:nvSpPr>
          <p:cNvPr id="17" name="文本框 16">
            <a:extLst>
              <a:ext uri="{FF2B5EF4-FFF2-40B4-BE49-F238E27FC236}">
                <a16:creationId xmlns:a16="http://schemas.microsoft.com/office/drawing/2014/main" id="{09943C65-99C9-4C2C-97DB-2629E241CF56}"/>
              </a:ext>
            </a:extLst>
          </p:cNvPr>
          <p:cNvSpPr txBox="1"/>
          <p:nvPr/>
        </p:nvSpPr>
        <p:spPr>
          <a:xfrm>
            <a:off x="316595" y="3579382"/>
            <a:ext cx="300082" cy="338554"/>
          </a:xfrm>
          <a:prstGeom prst="rect">
            <a:avLst/>
          </a:prstGeom>
          <a:noFill/>
        </p:spPr>
        <p:txBody>
          <a:bodyPr wrap="none" rtlCol="0">
            <a:spAutoFit/>
          </a:bodyPr>
          <a:lstStyle/>
          <a:p>
            <a:r>
              <a:rPr lang="en-US" altLang="zh-CN" sz="1600" dirty="0"/>
              <a:t>L</a:t>
            </a:r>
            <a:endParaRPr lang="zh-CN" altLang="en-US" sz="1600" dirty="0"/>
          </a:p>
        </p:txBody>
      </p:sp>
      <p:sp>
        <p:nvSpPr>
          <p:cNvPr id="18" name="文本框 17">
            <a:extLst>
              <a:ext uri="{FF2B5EF4-FFF2-40B4-BE49-F238E27FC236}">
                <a16:creationId xmlns:a16="http://schemas.microsoft.com/office/drawing/2014/main" id="{16464894-2BC9-4EF4-BF7B-2282A5D75C27}"/>
              </a:ext>
            </a:extLst>
          </p:cNvPr>
          <p:cNvSpPr txBox="1"/>
          <p:nvPr/>
        </p:nvSpPr>
        <p:spPr>
          <a:xfrm>
            <a:off x="316595" y="5058018"/>
            <a:ext cx="300082" cy="338554"/>
          </a:xfrm>
          <a:prstGeom prst="rect">
            <a:avLst/>
          </a:prstGeom>
          <a:noFill/>
        </p:spPr>
        <p:txBody>
          <a:bodyPr wrap="none" rtlCol="0">
            <a:spAutoFit/>
          </a:bodyPr>
          <a:lstStyle/>
          <a:p>
            <a:r>
              <a:rPr lang="en-US" altLang="zh-CN" sz="1600" dirty="0"/>
              <a:t>L</a:t>
            </a:r>
            <a:endParaRPr lang="zh-CN" altLang="en-US" sz="1600" dirty="0"/>
          </a:p>
        </p:txBody>
      </p:sp>
      <p:sp>
        <p:nvSpPr>
          <p:cNvPr id="19" name="文本框 18">
            <a:extLst>
              <a:ext uri="{FF2B5EF4-FFF2-40B4-BE49-F238E27FC236}">
                <a16:creationId xmlns:a16="http://schemas.microsoft.com/office/drawing/2014/main" id="{B4A9C7EE-E9D4-49C1-9CED-94B79EBE2DD4}"/>
              </a:ext>
            </a:extLst>
          </p:cNvPr>
          <p:cNvSpPr txBox="1"/>
          <p:nvPr/>
        </p:nvSpPr>
        <p:spPr>
          <a:xfrm>
            <a:off x="2304112" y="4236495"/>
            <a:ext cx="535724" cy="338554"/>
          </a:xfrm>
          <a:prstGeom prst="rect">
            <a:avLst/>
          </a:prstGeom>
          <a:noFill/>
        </p:spPr>
        <p:txBody>
          <a:bodyPr wrap="none" rtlCol="0">
            <a:spAutoFit/>
          </a:bodyPr>
          <a:lstStyle/>
          <a:p>
            <a:r>
              <a:rPr lang="en-US" altLang="zh-CN" sz="1600" dirty="0"/>
              <a:t>V/A</a:t>
            </a:r>
            <a:endParaRPr lang="zh-CN" altLang="en-US" sz="1600" dirty="0"/>
          </a:p>
        </p:txBody>
      </p:sp>
      <p:sp>
        <p:nvSpPr>
          <p:cNvPr id="20" name="文本框 19">
            <a:extLst>
              <a:ext uri="{FF2B5EF4-FFF2-40B4-BE49-F238E27FC236}">
                <a16:creationId xmlns:a16="http://schemas.microsoft.com/office/drawing/2014/main" id="{3A5D0ABB-CE64-4CB6-B138-E65236A50C81}"/>
              </a:ext>
            </a:extLst>
          </p:cNvPr>
          <p:cNvSpPr txBox="1"/>
          <p:nvPr/>
        </p:nvSpPr>
        <p:spPr>
          <a:xfrm>
            <a:off x="2304112" y="5717605"/>
            <a:ext cx="535724" cy="338554"/>
          </a:xfrm>
          <a:prstGeom prst="rect">
            <a:avLst/>
          </a:prstGeom>
          <a:noFill/>
        </p:spPr>
        <p:txBody>
          <a:bodyPr wrap="none" rtlCol="0">
            <a:spAutoFit/>
          </a:bodyPr>
          <a:lstStyle/>
          <a:p>
            <a:r>
              <a:rPr lang="en-US" altLang="zh-CN" sz="1600" dirty="0"/>
              <a:t>V/A</a:t>
            </a:r>
            <a:endParaRPr lang="zh-CN" altLang="en-US" sz="1600" dirty="0"/>
          </a:p>
        </p:txBody>
      </p:sp>
      <p:sp>
        <p:nvSpPr>
          <p:cNvPr id="21" name="文本框 20">
            <a:extLst>
              <a:ext uri="{FF2B5EF4-FFF2-40B4-BE49-F238E27FC236}">
                <a16:creationId xmlns:a16="http://schemas.microsoft.com/office/drawing/2014/main" id="{1230ACAD-6233-4CB1-9C0F-01A13F62D1D6}"/>
              </a:ext>
            </a:extLst>
          </p:cNvPr>
          <p:cNvSpPr txBox="1"/>
          <p:nvPr/>
        </p:nvSpPr>
        <p:spPr>
          <a:xfrm>
            <a:off x="4723489" y="3579382"/>
            <a:ext cx="595035" cy="338554"/>
          </a:xfrm>
          <a:prstGeom prst="rect">
            <a:avLst/>
          </a:prstGeom>
          <a:noFill/>
        </p:spPr>
        <p:txBody>
          <a:bodyPr wrap="none" rtlCol="0">
            <a:spAutoFit/>
          </a:bodyPr>
          <a:lstStyle/>
          <a:p>
            <a:r>
              <a:rPr lang="zh-CN" altLang="en-US" sz="1600" dirty="0"/>
              <a:t>对齐</a:t>
            </a:r>
          </a:p>
        </p:txBody>
      </p:sp>
      <p:sp>
        <p:nvSpPr>
          <p:cNvPr id="22" name="文本框 21">
            <a:extLst>
              <a:ext uri="{FF2B5EF4-FFF2-40B4-BE49-F238E27FC236}">
                <a16:creationId xmlns:a16="http://schemas.microsoft.com/office/drawing/2014/main" id="{D61C904A-5655-4A49-9DE9-AA749DFC82C2}"/>
              </a:ext>
            </a:extLst>
          </p:cNvPr>
          <p:cNvSpPr txBox="1"/>
          <p:nvPr/>
        </p:nvSpPr>
        <p:spPr>
          <a:xfrm>
            <a:off x="4723260" y="5092615"/>
            <a:ext cx="595035" cy="338554"/>
          </a:xfrm>
          <a:prstGeom prst="rect">
            <a:avLst/>
          </a:prstGeom>
          <a:noFill/>
        </p:spPr>
        <p:txBody>
          <a:bodyPr wrap="none" rtlCol="0">
            <a:spAutoFit/>
          </a:bodyPr>
          <a:lstStyle/>
          <a:p>
            <a:r>
              <a:rPr lang="zh-CN" altLang="en-US" sz="1600" dirty="0"/>
              <a:t>学习</a:t>
            </a:r>
          </a:p>
        </p:txBody>
      </p:sp>
    </p:spTree>
    <p:extLst>
      <p:ext uri="{BB962C8B-B14F-4D97-AF65-F5344CB8AC3E}">
        <p14:creationId xmlns:p14="http://schemas.microsoft.com/office/powerpoint/2010/main" val="5293698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主题​​">
  <a:themeElements>
    <a:clrScheme name="slidesgo">
      <a:dk1>
        <a:srgbClr val="000000"/>
      </a:dk1>
      <a:lt1>
        <a:srgbClr val="FFFFFF"/>
      </a:lt1>
      <a:dk2>
        <a:srgbClr val="FFFFFF"/>
      </a:dk2>
      <a:lt2>
        <a:srgbClr val="F4EFE8"/>
      </a:lt2>
      <a:accent1>
        <a:srgbClr val="4B8DC9"/>
      </a:accent1>
      <a:accent2>
        <a:srgbClr val="212121"/>
      </a:accent2>
      <a:accent3>
        <a:srgbClr val="E66464"/>
      </a:accent3>
      <a:accent4>
        <a:srgbClr val="F1C84C"/>
      </a:accent4>
      <a:accent5>
        <a:srgbClr val="44BB91"/>
      </a:accent5>
      <a:accent6>
        <a:srgbClr val="44BB91"/>
      </a:accent6>
      <a:hlink>
        <a:srgbClr val="000000"/>
      </a:hlink>
      <a:folHlink>
        <a:srgbClr val="0097A7"/>
      </a:folHlink>
    </a:clrScheme>
    <a:fontScheme name="harmonyos">
      <a:majorFont>
        <a:latin typeface="HarmonyOS Sans SC"/>
        <a:ea typeface="HarmonyOS Sans SC"/>
        <a:cs typeface=""/>
      </a:majorFont>
      <a:minorFont>
        <a:latin typeface="HarmonyOS Sans SC"/>
        <a:ea typeface="HarmonyOS Sans SC"/>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1757</TotalTime>
  <Words>3007</Words>
  <Application>Microsoft Office PowerPoint</Application>
  <PresentationFormat>宽屏</PresentationFormat>
  <Paragraphs>315</Paragraphs>
  <Slides>32</Slides>
  <Notes>12</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32</vt:i4>
      </vt:variant>
    </vt:vector>
  </HeadingPairs>
  <TitlesOfParts>
    <vt:vector size="50" baseType="lpstr">
      <vt:lpstr>CMMI10</vt:lpstr>
      <vt:lpstr>CMMI7</vt:lpstr>
      <vt:lpstr>CMMIB10</vt:lpstr>
      <vt:lpstr>CMR10</vt:lpstr>
      <vt:lpstr>CMR5</vt:lpstr>
      <vt:lpstr>CMSY10</vt:lpstr>
      <vt:lpstr>HarmonyOS Sans SC</vt:lpstr>
      <vt:lpstr>HarmonyOS Sans SC Black</vt:lpstr>
      <vt:lpstr>HarmonyOS Sans SC Light</vt:lpstr>
      <vt:lpstr>HarmonyOS Sans SC Medium</vt:lpstr>
      <vt:lpstr>HarmonyOS Sans SC Thin</vt:lpstr>
      <vt:lpstr>LinLibertineT</vt:lpstr>
      <vt:lpstr>NimbusRomNo9L-Medi</vt:lpstr>
      <vt:lpstr>NimbusRomNo9L-Regu</vt:lpstr>
      <vt:lpstr>NimbusRomNo9L-ReguItal</vt:lpstr>
      <vt:lpstr>等线</vt:lpstr>
      <vt:lpstr>Arial</vt:lpstr>
      <vt:lpstr>Office 主题​​</vt:lpstr>
      <vt:lpstr>Multimodal Affective Computing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NeXt Step Schedule</vt:lpstr>
      <vt:lpstr>PowerPoint 演示文稿</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Multimodal Affective Computing</dc:title>
  <dc:creator>李 江南</dc:creator>
  <cp:lastModifiedBy>李 江南</cp:lastModifiedBy>
  <cp:revision>95</cp:revision>
  <dcterms:created xsi:type="dcterms:W3CDTF">2021-06-10T03:51:56Z</dcterms:created>
  <dcterms:modified xsi:type="dcterms:W3CDTF">2021-06-15T02:25:50Z</dcterms:modified>
</cp:coreProperties>
</file>

<file path=docProps/thumbnail.jpeg>
</file>